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  <p:sldMasterId id="2147483698" r:id="rId3"/>
  </p:sldMasterIdLst>
  <p:notesMasterIdLst>
    <p:notesMasterId r:id="rId27"/>
  </p:notesMasterIdLst>
  <p:handoutMasterIdLst>
    <p:handoutMasterId r:id="rId28"/>
  </p:handoutMasterIdLst>
  <p:sldIdLst>
    <p:sldId id="264" r:id="rId4"/>
    <p:sldId id="328" r:id="rId5"/>
    <p:sldId id="329" r:id="rId6"/>
    <p:sldId id="301" r:id="rId7"/>
    <p:sldId id="282" r:id="rId8"/>
    <p:sldId id="324" r:id="rId9"/>
    <p:sldId id="325" r:id="rId10"/>
    <p:sldId id="303" r:id="rId11"/>
    <p:sldId id="314" r:id="rId12"/>
    <p:sldId id="290" r:id="rId13"/>
    <p:sldId id="330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7" r:id="rId22"/>
    <p:sldId id="332" r:id="rId23"/>
    <p:sldId id="331" r:id="rId24"/>
    <p:sldId id="308" r:id="rId25"/>
    <p:sldId id="266" r:id="rId26"/>
  </p:sldIdLst>
  <p:sldSz cx="12188825" cy="6858000"/>
  <p:notesSz cx="6669088" cy="987266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J</a:t>
            </a:r>
            <a:r>
              <a:rPr lang="en-US" dirty="0" err="1"/>
              <a:t>aká</a:t>
            </a:r>
            <a:r>
              <a:rPr lang="en-US" dirty="0"/>
              <a:t> je </a:t>
            </a:r>
            <a:r>
              <a:rPr lang="cs-CZ" dirty="0"/>
              <a:t>pochoutka </a:t>
            </a:r>
            <a:r>
              <a:rPr lang="en-US" dirty="0" err="1"/>
              <a:t>ledního</a:t>
            </a:r>
            <a:r>
              <a:rPr lang="en-US" dirty="0"/>
              <a:t> </a:t>
            </a:r>
            <a:r>
              <a:rPr lang="en-US" dirty="0" err="1"/>
              <a:t>medvěda</a:t>
            </a:r>
            <a:r>
              <a:rPr lang="cs-CZ" dirty="0"/>
              <a:t>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8347884789548627"/>
          <c:y val="0.20188977218011656"/>
          <c:w val="0.40053150649764319"/>
          <c:h val="0.6149971713779951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jaká je ledního medvěda pochoutka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58-444F-AFFA-DAE532973D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58-444F-AFFA-DAE532973D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58-444F-AFFA-DAE532973DB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List1!$A$2:$A$4</c:f>
              <c:strCache>
                <c:ptCount val="3"/>
                <c:pt idx="0">
                  <c:v>ryby</c:v>
                </c:pt>
                <c:pt idx="1">
                  <c:v>tuleň </c:v>
                </c:pt>
                <c:pt idx="2">
                  <c:v>tučňák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21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C-43C5-A1C2-CA622DDEE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11.01.2024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11.01.2024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625" y="741363"/>
            <a:ext cx="6573838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6" y="9377316"/>
            <a:ext cx="2889938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6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51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56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5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7160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3275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5932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9689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5996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18378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15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667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1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1406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47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89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00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6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4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565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6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09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032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75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675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187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123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319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863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84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0850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258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056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11.01.2024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0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11.01.2024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40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27FC16-0BC6-41F2-9FD0-67FE76FECECF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649675-5F87-40BA-92CD-B384AB0EA6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flipsnack.com/EB67B899E8C/pokemoni-b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kunratice.cz/web/aktuality/terminy-prijimacich-zkousek-na-stredni-skoly-a-konzervatore.1184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kopacova@zskunratice.c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98068" y="1556792"/>
            <a:ext cx="8016686" cy="2362696"/>
          </a:xfrm>
        </p:spPr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Třídní </a:t>
            </a:r>
            <a:r>
              <a:rPr lang="cs-CZ" sz="80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schůzky 5.C</a:t>
            </a:r>
            <a: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80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/>
            </a:r>
            <a:br>
              <a:rPr lang="cs-CZ" sz="5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</a:br>
            <a:r>
              <a:rPr lang="cs-CZ" sz="5400" b="0" i="0" baseline="0" dirty="0" smtClean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                                     </a:t>
            </a:r>
            <a:r>
              <a:rPr lang="cs-CZ" dirty="0" smtClean="0">
                <a:solidFill>
                  <a:schemeClr val="tx2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lang="cs-CZ" sz="5400" b="0" i="0" baseline="0" dirty="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46340" y="2531692"/>
            <a:ext cx="7008574" cy="12446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tx2"/>
                </a:solidFill>
              </a:rPr>
              <a:t>11. </a:t>
            </a:r>
            <a:r>
              <a:rPr lang="cs-CZ" sz="2800" dirty="0">
                <a:solidFill>
                  <a:schemeClr val="tx2"/>
                </a:solidFill>
              </a:rPr>
              <a:t>1. </a:t>
            </a:r>
            <a:r>
              <a:rPr lang="cs-CZ" sz="2800" dirty="0" smtClean="0">
                <a:solidFill>
                  <a:schemeClr val="tx2"/>
                </a:solidFill>
              </a:rPr>
              <a:t>2024</a:t>
            </a:r>
            <a:endParaRPr lang="cs-CZ" sz="3600" b="0" i="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30316" y="5085184"/>
            <a:ext cx="592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Zápis + podpisy i za triády, děkuji!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9916" y="1844824"/>
            <a:ext cx="9790738" cy="3907531"/>
          </a:xfrm>
        </p:spPr>
        <p:txBody>
          <a:bodyPr>
            <a:noAutofit/>
          </a:bodyPr>
          <a:lstStyle/>
          <a:p>
            <a:r>
              <a:rPr lang="cs-CZ" dirty="0" smtClean="0"/>
              <a:t> </a:t>
            </a:r>
            <a:r>
              <a:rPr lang="cs-CZ" dirty="0"/>
              <a:t>Závěrečná komplexní práce testující schopnosti žáka páté třídy.</a:t>
            </a:r>
          </a:p>
          <a:p>
            <a:r>
              <a:rPr lang="cs-CZ" dirty="0" smtClean="0"/>
              <a:t>Práce</a:t>
            </a:r>
            <a:r>
              <a:rPr lang="cs-CZ" dirty="0"/>
              <a:t>, která ve výsledku zvedne sebepojetí dětí, často zjistí, že umí víc, než si myslely.</a:t>
            </a:r>
          </a:p>
          <a:p>
            <a:r>
              <a:rPr lang="cs-CZ" dirty="0" smtClean="0"/>
              <a:t>Smysluplná </a:t>
            </a:r>
            <a:r>
              <a:rPr lang="cs-CZ" dirty="0"/>
              <a:t>aplikace naučeného učiva a osvojených kompetencí.</a:t>
            </a:r>
          </a:p>
          <a:p>
            <a:r>
              <a:rPr lang="cs-CZ" dirty="0" smtClean="0"/>
              <a:t>Důstojné </a:t>
            </a:r>
            <a:r>
              <a:rPr lang="cs-CZ" dirty="0"/>
              <a:t>uzavření prvního stupně.</a:t>
            </a:r>
          </a:p>
          <a:p>
            <a:r>
              <a:rPr lang="cs-CZ" dirty="0" smtClean="0"/>
              <a:t>Práce</a:t>
            </a:r>
            <a:r>
              <a:rPr lang="cs-CZ" dirty="0"/>
              <a:t>, která vychází z vysokoškolských bakalářských </a:t>
            </a:r>
            <a:r>
              <a:rPr lang="cs-CZ" dirty="0" smtClean="0"/>
              <a:t>prací: Teoretická část, Praktická část, dotazník </a:t>
            </a:r>
            <a:r>
              <a:rPr lang="cs-CZ" dirty="0"/>
              <a:t>+ </a:t>
            </a:r>
            <a:r>
              <a:rPr lang="cs-CZ" dirty="0" smtClean="0"/>
              <a:t>analýza, Experiment </a:t>
            </a:r>
            <a:r>
              <a:rPr lang="cs-CZ" dirty="0"/>
              <a:t>+ analýza</a:t>
            </a:r>
          </a:p>
          <a:p>
            <a:r>
              <a:rPr lang="cs-CZ" dirty="0" smtClean="0"/>
              <a:t>Práce</a:t>
            </a:r>
            <a:r>
              <a:rPr lang="cs-CZ" dirty="0"/>
              <a:t>, kterou žák veřejně obhajuje před porotou a diváky za pomoci digitální prezentace a dalších pomůcek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88" y="434380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9916" y="1700808"/>
            <a:ext cx="10016104" cy="31242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endParaRPr lang="cs-CZ" sz="22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Bakalářská </a:t>
            </a: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práce k nahlédnutí</a:t>
            </a:r>
          </a:p>
          <a:p>
            <a:pPr marL="457063" lvl="1" indent="0">
              <a:lnSpc>
                <a:spcPct val="150000"/>
              </a:lnSpc>
              <a:buNone/>
              <a:tabLst>
                <a:tab pos="457200" algn="l"/>
              </a:tabLst>
            </a:pPr>
            <a:r>
              <a:rPr lang="cs-CZ" sz="1600" dirty="0">
                <a:latin typeface="Roboto" panose="020B0604020202020204" pitchFamily="2" charset="0"/>
                <a:hlinkClick r:id="rId2"/>
              </a:rPr>
              <a:t>https://www.flipsnack.com/EB67B899E8C/pokemoni-bp.html</a:t>
            </a:r>
            <a:r>
              <a:rPr lang="cs-CZ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endParaRPr lang="cs-CZ" sz="1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Sdíleno s třídním učitelem přes </a:t>
            </a:r>
            <a:r>
              <a:rPr lang="cs-CZ" sz="2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Onedrive</a:t>
            </a:r>
            <a:endParaRPr lang="cs-CZ" sz="2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cs-CZ" sz="2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Knihovna</a:t>
            </a:r>
            <a:r>
              <a:rPr lang="cs-CZ" sz="2200" dirty="0">
                <a:solidFill>
                  <a:schemeClr val="tx2"/>
                </a:solidFill>
                <a:latin typeface="Century Gothic" panose="020B0502020202020204" pitchFamily="34" charset="0"/>
              </a:rPr>
              <a:t>, studovna + počítače (denně)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53852" y="147414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Bakalářská práce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836712"/>
            <a:ext cx="1021790" cy="10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Bakalářská práce lední medvěd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Vytvořil: žák 5. třídy</a:t>
            </a:r>
          </a:p>
        </p:txBody>
      </p:sp>
    </p:spTree>
    <p:extLst>
      <p:ext uri="{BB962C8B-B14F-4D97-AF65-F5344CB8AC3E}">
        <p14:creationId xmlns:p14="http://schemas.microsoft.com/office/powerpoint/2010/main" val="165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940" y="-67733"/>
            <a:ext cx="8532178" cy="1507067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340768"/>
            <a:ext cx="8532178" cy="3615267"/>
          </a:xfrm>
        </p:spPr>
        <p:txBody>
          <a:bodyPr>
            <a:normAutofit/>
          </a:bodyPr>
          <a:lstStyle/>
          <a:p>
            <a:r>
              <a:rPr lang="cs-CZ" sz="2800" dirty="0"/>
              <a:t>Obsah</a:t>
            </a:r>
          </a:p>
          <a:p>
            <a:r>
              <a:rPr lang="cs-CZ" sz="2800" dirty="0" smtClean="0"/>
              <a:t>Úvod</a:t>
            </a:r>
            <a:endParaRPr lang="cs-CZ" sz="2800" dirty="0"/>
          </a:p>
          <a:p>
            <a:r>
              <a:rPr lang="cs-CZ" sz="2800" dirty="0"/>
              <a:t>Praktická část</a:t>
            </a:r>
          </a:p>
          <a:p>
            <a:r>
              <a:rPr lang="cs-CZ" sz="2800" dirty="0"/>
              <a:t>Výzkumná část</a:t>
            </a:r>
          </a:p>
          <a:p>
            <a:r>
              <a:rPr lang="cs-CZ" sz="2800" dirty="0"/>
              <a:t>Závěr</a:t>
            </a:r>
          </a:p>
          <a:p>
            <a:r>
              <a:rPr lang="cs-CZ" sz="2800" dirty="0"/>
              <a:t>Děkuji za pozornost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764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8532178" cy="1507067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1700808"/>
            <a:ext cx="8532178" cy="361526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2800" dirty="0"/>
              <a:t>Vybral jsem si téma medvěd lední, protože mám rád zimu a také mám rád chlupatá a masožravá zvířata. Lední medvědi se mi líbí, protože vydrží plavat na dlouhé vzdálenosti.</a:t>
            </a:r>
          </a:p>
        </p:txBody>
      </p:sp>
    </p:spTree>
    <p:extLst>
      <p:ext uri="{BB962C8B-B14F-4D97-AF65-F5344CB8AC3E}">
        <p14:creationId xmlns:p14="http://schemas.microsoft.com/office/powerpoint/2010/main" val="359977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378" y="534644"/>
            <a:ext cx="5366847" cy="1322057"/>
          </a:xfrm>
        </p:spPr>
        <p:txBody>
          <a:bodyPr/>
          <a:lstStyle/>
          <a:p>
            <a:r>
              <a:rPr lang="cs-CZ" dirty="0"/>
              <a:t>Praktická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1261017"/>
            <a:ext cx="8596886" cy="1560604"/>
          </a:xfrm>
        </p:spPr>
        <p:txBody>
          <a:bodyPr/>
          <a:lstStyle/>
          <a:p>
            <a:r>
              <a:rPr lang="cs-CZ" dirty="0"/>
              <a:t>Ve své praktické části jsem šel do Zoo Praha se podívat na ledního medvěda a stvořil jsem o ledním medvědovi básničku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00" y="2900082"/>
            <a:ext cx="3294790" cy="22009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9108" y="5285619"/>
            <a:ext cx="297755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Výběh ledních medvědů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2815504"/>
            <a:ext cx="3809161" cy="22854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62364" y="5470237"/>
            <a:ext cx="4814586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Nová expozice ledních medvědů</a:t>
            </a:r>
          </a:p>
        </p:txBody>
      </p:sp>
    </p:spTree>
    <p:extLst>
      <p:ext uri="{BB962C8B-B14F-4D97-AF65-F5344CB8AC3E}">
        <p14:creationId xmlns:p14="http://schemas.microsoft.com/office/powerpoint/2010/main" val="228296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0"/>
            <a:ext cx="5297197" cy="1506675"/>
          </a:xfrm>
        </p:spPr>
        <p:txBody>
          <a:bodyPr/>
          <a:lstStyle/>
          <a:p>
            <a:r>
              <a:rPr lang="cs-CZ" dirty="0"/>
              <a:t>Výzkumná část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0596"/>
              </p:ext>
            </p:extLst>
          </p:nvPr>
        </p:nvGraphicFramePr>
        <p:xfrm>
          <a:off x="477788" y="1620265"/>
          <a:ext cx="7678960" cy="48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295880" y="1620265"/>
            <a:ext cx="423997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/>
            <a:r>
              <a:rPr lang="cs-CZ" sz="1799" dirty="0">
                <a:solidFill>
                  <a:prstClr val="white"/>
                </a:solidFill>
                <a:latin typeface="Century Gothic" panose="020B0502020202020204"/>
              </a:rPr>
              <a:t>U této otázky mě překvapilo, že hodně lidí si myslí, že správná odpověď jsou ryby (ovšem je to tuleň) </a:t>
            </a:r>
          </a:p>
        </p:txBody>
      </p:sp>
    </p:spTree>
    <p:extLst>
      <p:ext uri="{BB962C8B-B14F-4D97-AF65-F5344CB8AC3E}">
        <p14:creationId xmlns:p14="http://schemas.microsoft.com/office/powerpoint/2010/main" val="215341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476" y="116632"/>
            <a:ext cx="4060901" cy="1506675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5753" y="1340768"/>
            <a:ext cx="8532178" cy="3615267"/>
          </a:xfrm>
        </p:spPr>
        <p:txBody>
          <a:bodyPr>
            <a:normAutofit/>
          </a:bodyPr>
          <a:lstStyle/>
          <a:p>
            <a:r>
              <a:rPr lang="cs-CZ" sz="2800" dirty="0"/>
              <a:t>Závěr</a:t>
            </a:r>
          </a:p>
          <a:p>
            <a:r>
              <a:rPr lang="cs-CZ" sz="2800" dirty="0"/>
              <a:t>Bakalářská práce se mi psala dobře</a:t>
            </a:r>
          </a:p>
          <a:p>
            <a:r>
              <a:rPr lang="cs-CZ" sz="2800" dirty="0"/>
              <a:t>Tomuto tématu se budu ještě věnovat</a:t>
            </a:r>
          </a:p>
          <a:p>
            <a:r>
              <a:rPr lang="cs-CZ" sz="2800" dirty="0"/>
              <a:t>A také bych byl rád, kdyby jste se mi podívali na elektronickou BP</a:t>
            </a:r>
          </a:p>
        </p:txBody>
      </p:sp>
    </p:spTree>
    <p:extLst>
      <p:ext uri="{BB962C8B-B14F-4D97-AF65-F5344CB8AC3E}">
        <p14:creationId xmlns:p14="http://schemas.microsoft.com/office/powerpoint/2010/main" val="117951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199" dirty="0"/>
              <a:t>Děkuji za pozornost </a:t>
            </a:r>
            <a:r>
              <a:rPr lang="cs-CZ" dirty="0"/>
              <a:t>máte nějaké otázky ?</a:t>
            </a:r>
            <a:endParaRPr lang="cs-CZ" sz="3199" dirty="0"/>
          </a:p>
        </p:txBody>
      </p:sp>
    </p:spTree>
    <p:extLst>
      <p:ext uri="{BB962C8B-B14F-4D97-AF65-F5344CB8AC3E}">
        <p14:creationId xmlns:p14="http://schemas.microsoft.com/office/powerpoint/2010/main" val="39998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828" y="44624"/>
            <a:ext cx="10016104" cy="1752599"/>
          </a:xfrm>
        </p:spPr>
        <p:txBody>
          <a:bodyPr/>
          <a:lstStyle/>
          <a:p>
            <a:r>
              <a:rPr lang="cs-CZ" dirty="0" smtClean="0"/>
              <a:t>Třídní fond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1268760"/>
            <a:ext cx="8217587" cy="5328592"/>
          </a:xfrm>
        </p:spPr>
      </p:pic>
    </p:spTree>
    <p:extLst>
      <p:ext uri="{BB962C8B-B14F-4D97-AF65-F5344CB8AC3E}">
        <p14:creationId xmlns:p14="http://schemas.microsoft.com/office/powerpoint/2010/main" val="109419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043" y="-125890"/>
            <a:ext cx="10016104" cy="1752599"/>
          </a:xfrm>
        </p:spPr>
        <p:txBody>
          <a:bodyPr/>
          <a:lstStyle/>
          <a:p>
            <a:r>
              <a:rPr lang="cs-CZ" dirty="0" smtClean="0"/>
              <a:t>Ohlédnutí a poděkování</a:t>
            </a:r>
            <a:endParaRPr lang="cs-CZ" dirty="0"/>
          </a:p>
        </p:txBody>
      </p:sp>
      <p:pic>
        <p:nvPicPr>
          <p:cNvPr id="2050" name="Picture 2" descr="https://www.zskunratice.cz/files/photogalleries/5621/images/7b46c25e-8b44-4591-9f7c-5131f5c52580-full.jpeg?1696505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1" y="1772816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zskunratice.cz/files/photogalleries/5631/images/img_3216-full.jpeg?169744989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836712"/>
            <a:ext cx="2765251" cy="20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zskunratice.cz/files/photogalleries/5657/images/img_4529-full.jpeg?170049177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17045" r="6061" b="7954"/>
          <a:stretch/>
        </p:blipFill>
        <p:spPr bwMode="auto">
          <a:xfrm>
            <a:off x="7636171" y="2996952"/>
            <a:ext cx="294905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zskunratice.cz/files/photogalleries/5677/images/4c2e534a-2ef1-43ea-afda-317badf4de35-full.jpeg?17020347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483315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0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Příjímací zkoušky na gymnázia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7908" y="2402450"/>
            <a:ext cx="10016105" cy="3786336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Web školy</a:t>
            </a:r>
            <a:r>
              <a:rPr lang="cs-CZ" b="1" i="1" dirty="0"/>
              <a:t>: </a:t>
            </a:r>
            <a:r>
              <a:rPr lang="cs-CZ" b="1" i="1" dirty="0">
                <a:hlinkClick r:id="rId2"/>
              </a:rPr>
              <a:t>https://</a:t>
            </a:r>
            <a:r>
              <a:rPr lang="cs-CZ" b="1" i="1" dirty="0" smtClean="0">
                <a:hlinkClick r:id="rId2"/>
              </a:rPr>
              <a:t>www.zskunratice.cz/web/aktuality/terminy-prijimacich-zkousek-na-stredni-skoly-a-konzervatore.11841</a:t>
            </a:r>
            <a:endParaRPr lang="cs-CZ" b="1" i="1" dirty="0" smtClean="0"/>
          </a:p>
          <a:p>
            <a:endParaRPr lang="cs-CZ" b="1" i="1" dirty="0"/>
          </a:p>
          <a:p>
            <a:r>
              <a:rPr lang="cs-CZ" b="1" i="1" dirty="0" smtClean="0"/>
              <a:t>Informační </a:t>
            </a:r>
            <a:r>
              <a:rPr lang="cs-CZ" b="1" i="1" dirty="0"/>
              <a:t>portál k přijímacím zkouškám: </a:t>
            </a:r>
            <a:r>
              <a:rPr lang="cs-CZ" b="1" i="1" u="sng" dirty="0">
                <a:solidFill>
                  <a:srgbClr val="0070C0"/>
                </a:solidFill>
              </a:rPr>
              <a:t>https://www.prihlaskynastredni.cz</a:t>
            </a:r>
            <a:r>
              <a:rPr lang="cs-CZ" b="1" i="1" u="sng" dirty="0" smtClean="0">
                <a:solidFill>
                  <a:srgbClr val="0070C0"/>
                </a:solidFill>
              </a:rPr>
              <a:t>/</a:t>
            </a:r>
          </a:p>
          <a:p>
            <a:endParaRPr lang="cs-CZ" b="1" i="1" u="sng" dirty="0" smtClean="0">
              <a:solidFill>
                <a:srgbClr val="0070C0"/>
              </a:solidFill>
            </a:endParaRPr>
          </a:p>
          <a:p>
            <a:r>
              <a:rPr lang="cs-CZ" b="1" dirty="0" smtClean="0"/>
              <a:t>Orientační počet: 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59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Třídní klima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3925" y="1772816"/>
            <a:ext cx="10016104" cy="4176464"/>
          </a:xfrm>
        </p:spPr>
        <p:txBody>
          <a:bodyPr/>
          <a:lstStyle/>
          <a:p>
            <a:r>
              <a:rPr lang="cs-CZ" dirty="0" smtClean="0"/>
              <a:t>Probíráno s žáky.</a:t>
            </a:r>
          </a:p>
          <a:p>
            <a:r>
              <a:rPr lang="cs-CZ" dirty="0" smtClean="0"/>
              <a:t>Stanovování hranic bezpečí.</a:t>
            </a:r>
          </a:p>
          <a:p>
            <a:r>
              <a:rPr lang="cs-CZ" dirty="0" smtClean="0"/>
              <a:t>Virtuální komunikace a její vulgární aspekty + doporučení</a:t>
            </a:r>
          </a:p>
          <a:p>
            <a:r>
              <a:rPr lang="cs-CZ" dirty="0" smtClean="0"/>
              <a:t>Krabička důvěry- každý žák má možnost napsat, co ho trápí, co by potřeboval jinak ale i příležitost pochválit, ocenit,…</a:t>
            </a:r>
          </a:p>
          <a:p>
            <a:r>
              <a:rPr lang="cs-CZ" dirty="0" smtClean="0"/>
              <a:t>Spolupráce se školním psychologem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29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A1E315C-022A-4959-9322-34E80D599E24}"/>
              </a:ext>
            </a:extLst>
          </p:cNvPr>
          <p:cNvSpPr txBox="1">
            <a:spLocks/>
          </p:cNvSpPr>
          <p:nvPr/>
        </p:nvSpPr>
        <p:spPr>
          <a:xfrm>
            <a:off x="2133972" y="980728"/>
            <a:ext cx="6589199" cy="13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1218987">
              <a:lnSpc>
                <a:spcPct val="85000"/>
              </a:lnSpc>
            </a:pPr>
            <a:r>
              <a:rPr lang="cs-CZ" sz="4400" dirty="0">
                <a:solidFill>
                  <a:schemeClr val="tx1"/>
                </a:solidFill>
              </a:rPr>
              <a:t>Prostor pro dotazy </a:t>
            </a:r>
          </a:p>
          <a:p>
            <a:pPr algn="ctr" defTabSz="1218987">
              <a:lnSpc>
                <a:spcPct val="85000"/>
              </a:lnSpc>
            </a:pP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4" descr="SouvisejÃ­cÃ­ obrÃ¡zek">
            <a:extLst>
              <a:ext uri="{FF2B5EF4-FFF2-40B4-BE49-F238E27FC236}">
                <a16:creationId xmlns:a16="http://schemas.microsoft.com/office/drawing/2014/main" id="{311DBA35-E398-450A-A3B2-58976921E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2132856"/>
            <a:ext cx="3868796" cy="38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03C5B14-C206-4B1E-9D64-4A6C64BE964A}"/>
              </a:ext>
            </a:extLst>
          </p:cNvPr>
          <p:cNvSpPr txBox="1">
            <a:spLocks/>
          </p:cNvSpPr>
          <p:nvPr/>
        </p:nvSpPr>
        <p:spPr>
          <a:xfrm>
            <a:off x="1053852" y="260648"/>
            <a:ext cx="8352928" cy="4305226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/>
              <a:t>Pro dnešek je to vše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br>
              <a:rPr lang="cs-CZ" dirty="0">
                <a:sym typeface="Wingdings" panose="05000000000000000000" pitchFamily="2" charset="2"/>
              </a:rPr>
            </a:br>
            <a:endParaRPr lang="cs-CZ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cs-CZ" dirty="0"/>
              <a:t>Těším se na pohodový rok </a:t>
            </a:r>
            <a:r>
              <a:rPr lang="cs-CZ" dirty="0" smtClean="0"/>
              <a:t>2024 </a:t>
            </a:r>
            <a:r>
              <a:rPr lang="cs-CZ" dirty="0"/>
              <a:t>a p</a:t>
            </a:r>
            <a:r>
              <a:rPr lang="cs-CZ" dirty="0">
                <a:sym typeface="Wingdings" panose="05000000000000000000" pitchFamily="2" charset="2"/>
              </a:rPr>
              <a:t>řeji pěkný večer!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9876" y="6896"/>
            <a:ext cx="10016104" cy="1752599"/>
          </a:xfrm>
        </p:spPr>
        <p:txBody>
          <a:bodyPr/>
          <a:lstStyle/>
          <a:p>
            <a:r>
              <a:rPr lang="cs-CZ" dirty="0"/>
              <a:t>Ohlédnutí a poděkování</a:t>
            </a:r>
          </a:p>
        </p:txBody>
      </p:sp>
      <p:pic>
        <p:nvPicPr>
          <p:cNvPr id="4" name="Picture 12" descr="https://www.zskunratice.cz/files/photogalleries/5697/images/img_5285-full.jpeg?17032426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3356992"/>
            <a:ext cx="4357621" cy="32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zskunratice.cz/files/photogalleries/5697/images/img_5268-full.jpeg?17032425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1759495"/>
            <a:ext cx="5762309" cy="43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zskunratice.cz/files/photogalleries/5697/images/img_5131-full.jpeg?17032425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6123"/>
          <a:stretch/>
        </p:blipFill>
        <p:spPr bwMode="auto">
          <a:xfrm>
            <a:off x="1773932" y="1268760"/>
            <a:ext cx="30579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1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2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2" y="1600200"/>
            <a:ext cx="9947448" cy="4925144"/>
          </a:xfrm>
        </p:spPr>
        <p:txBody>
          <a:bodyPr>
            <a:noAutofit/>
          </a:bodyPr>
          <a:lstStyle/>
          <a:p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57908" y="1412776"/>
            <a:ext cx="114492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Vysvědčení 31.1.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- zkrácená výuka dle rozpisu</a:t>
            </a:r>
            <a:endParaRPr lang="cs-CZ" sz="3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Třídní </a:t>
            </a: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schůzky</a:t>
            </a: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	 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30. 5. 2024</a:t>
            </a:r>
            <a:endParaRPr lang="cs-CZ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Informativní </a:t>
            </a:r>
            <a:r>
              <a:rPr lang="cs-CZ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odpoledne</a:t>
            </a:r>
            <a:endParaRPr lang="cs-CZ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duben</a:t>
            </a:r>
            <a:endParaRPr lang="cs-CZ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Ředitelské </a:t>
            </a: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dny</a:t>
            </a:r>
          </a:p>
          <a:p>
            <a:pPr>
              <a:lnSpc>
                <a:spcPct val="75000"/>
              </a:lnSpc>
              <a:spcBef>
                <a:spcPts val="1866"/>
              </a:spcBef>
              <a:buSzPct val="100000"/>
            </a:pPr>
            <a:r>
              <a:rPr lang="cs-CZ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cs-CZ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19</a:t>
            </a: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r>
              <a:rPr lang="cs-CZ" dirty="0">
                <a:solidFill>
                  <a:schemeClr val="tx2"/>
                </a:solidFill>
                <a:latin typeface="Century Gothic" panose="020B0502020202020204" pitchFamily="34" charset="0"/>
              </a:rPr>
              <a:t>1. 2024, 24. 5. 2024, 28. 6. 2024</a:t>
            </a:r>
          </a:p>
        </p:txBody>
      </p:sp>
    </p:spTree>
    <p:extLst>
      <p:ext uri="{BB962C8B-B14F-4D97-AF65-F5344CB8AC3E}">
        <p14:creationId xmlns:p14="http://schemas.microsoft.com/office/powerpoint/2010/main" val="12185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93812" y="18864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Kalendárium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7948" y="1743508"/>
            <a:ext cx="10157354" cy="5104660"/>
          </a:xfrm>
        </p:spPr>
        <p:txBody>
          <a:bodyPr>
            <a:normAutofit/>
          </a:bodyPr>
          <a:lstStyle/>
          <a:p>
            <a:pPr marL="0" lvl="0" indent="0">
              <a:lnSpc>
                <a:spcPct val="75000"/>
              </a:lnSpc>
              <a:buNone/>
            </a:pPr>
            <a:r>
              <a:rPr lang="cs-CZ" sz="3600" dirty="0">
                <a:solidFill>
                  <a:schemeClr val="tx2"/>
                </a:solidFill>
                <a:latin typeface="Century Gothic" panose="020B0502020202020204" pitchFamily="34" charset="0"/>
              </a:rPr>
              <a:t>Prázdniny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Pololetní prázdniny –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2. </a:t>
            </a: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2.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Jarní prázdniny -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5. 2. </a:t>
            </a: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–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11. 2. 2024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Velikonoční prázdniny –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28. 3. 2024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Vysvědčení rozdáváme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27. </a:t>
            </a: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6.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Hlavní prázdniny - 1. 7.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 </a:t>
            </a:r>
            <a:r>
              <a:rPr lang="cs-CZ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- 31. 8. </a:t>
            </a:r>
            <a:r>
              <a:rPr lang="cs-CZ" sz="2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</a:t>
            </a:r>
            <a:endParaRPr lang="cs-CZ" sz="28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– 1. pololetí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Český jazyk</a:t>
            </a:r>
          </a:p>
          <a:p>
            <a:r>
              <a:rPr lang="cs-CZ" sz="2400" dirty="0"/>
              <a:t>Pololetní písemná práce – </a:t>
            </a:r>
            <a:r>
              <a:rPr lang="cs-CZ" sz="2400" dirty="0" smtClean="0"/>
              <a:t>23.1</a:t>
            </a:r>
            <a:r>
              <a:rPr lang="cs-CZ" sz="2400" dirty="0"/>
              <a:t>.</a:t>
            </a:r>
          </a:p>
          <a:p>
            <a:r>
              <a:rPr lang="cs-CZ" sz="2400" dirty="0"/>
              <a:t>3 přečtené knihy</a:t>
            </a:r>
          </a:p>
          <a:p>
            <a:r>
              <a:rPr lang="cs-CZ" sz="2400" dirty="0"/>
              <a:t>1 dokončený příběh</a:t>
            </a:r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91977" y="2366260"/>
            <a:ext cx="4253489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SKN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Souhrnný test – </a:t>
            </a:r>
            <a:r>
              <a:rPr lang="cs-CZ" dirty="0" smtClean="0"/>
              <a:t>18.1</a:t>
            </a:r>
            <a:r>
              <a:rPr lang="cs-CZ" dirty="0"/>
              <a:t>.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Vedení všech třech portfolií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86300" y="4688044"/>
            <a:ext cx="4558441" cy="131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Matematika</a:t>
            </a:r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cs-CZ" dirty="0"/>
              <a:t>Pololetní písemná práce – </a:t>
            </a:r>
            <a:r>
              <a:rPr lang="cs-CZ" dirty="0" smtClean="0"/>
              <a:t>22.1</a:t>
            </a:r>
            <a:r>
              <a:rPr lang="cs-CZ" dirty="0"/>
              <a:t>.</a:t>
            </a:r>
            <a:endParaRPr lang="cs-CZ" sz="1799" dirty="0"/>
          </a:p>
          <a:p>
            <a:pPr marL="285664" indent="-285664" defTabSz="457063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cs-CZ" sz="1799" dirty="0"/>
          </a:p>
        </p:txBody>
      </p:sp>
    </p:spTree>
    <p:extLst>
      <p:ext uri="{BB962C8B-B14F-4D97-AF65-F5344CB8AC3E}">
        <p14:creationId xmlns:p14="http://schemas.microsoft.com/office/powerpoint/2010/main" val="26399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8C5095-7127-4299-A431-511C7111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3926" y="188640"/>
            <a:ext cx="4893780" cy="56025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Český jazyk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ě/je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mně/mě ve slovech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zdvojené souhlásky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předpony s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z, </a:t>
            </a:r>
            <a:r>
              <a:rPr lang="cs-CZ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přídavná jména – druhy, vzory, i/y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slovní druhy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koncovky podstatných jmen + mluvnické kategorie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shoda přísudku s podmětem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Druhy přísudků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podmiňovací způsob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časování sloves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234107-9506-4B31-8C2D-82D42924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6460" y="-387424"/>
            <a:ext cx="4893781" cy="56025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ákladní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početní operace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přednost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početních operací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rovnice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přepis prostředí do rovnice s 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desetinná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zlomky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Dělení dvojciferným číslem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Rýsování- popis konstrukce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Převody základních jednotek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74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3892" y="14270"/>
            <a:ext cx="10016104" cy="17525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latin typeface="+mn-lt"/>
              </a:rPr>
              <a:t>Akce třídy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5940" y="1844824"/>
            <a:ext cx="9217024" cy="4320480"/>
          </a:xfrm>
        </p:spPr>
        <p:txBody>
          <a:bodyPr>
            <a:normAutofit/>
          </a:bodyPr>
          <a:lstStyle/>
          <a:p>
            <a:pPr lvl="0"/>
            <a:endParaRPr lang="cs-CZ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Lyžařský výcvik </a:t>
            </a:r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(10. 3. </a:t>
            </a:r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– </a:t>
            </a:r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15. 3. 2024) </a:t>
            </a:r>
            <a:endParaRPr lang="cs-CZ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0"/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Týden sportu </a:t>
            </a:r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17. </a:t>
            </a:r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– </a:t>
            </a:r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21. </a:t>
            </a:r>
            <a:r>
              <a:rPr lang="cs-CZ" sz="4000" dirty="0">
                <a:solidFill>
                  <a:schemeClr val="tx2"/>
                </a:solidFill>
                <a:latin typeface="Century Gothic" panose="020B0502020202020204" pitchFamily="34" charset="0"/>
              </a:rPr>
              <a:t>6. </a:t>
            </a:r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2024)</a:t>
            </a:r>
          </a:p>
          <a:p>
            <a:pPr lvl="0"/>
            <a:r>
              <a:rPr lang="cs-CZ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Krizové řízení </a:t>
            </a:r>
            <a:r>
              <a:rPr lang="cs-CZ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(postupně celá škola prochází výcvikem)</a:t>
            </a:r>
            <a:endParaRPr lang="cs-CZ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cs-CZ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tel Krakonoš Benec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2" y="158610"/>
            <a:ext cx="4120816" cy="32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210" y="106375"/>
            <a:ext cx="10016104" cy="175259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  <a:latin typeface="+mn-lt"/>
              </a:rPr>
              <a:t>Lyžařský kurz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5940" y="3068960"/>
            <a:ext cx="6811377" cy="1357895"/>
          </a:xfrm>
        </p:spPr>
        <p:txBody>
          <a:bodyPr>
            <a:noAutofit/>
          </a:bodyPr>
          <a:lstStyle/>
          <a:p>
            <a:r>
              <a:rPr lang="cs-CZ" sz="3200" dirty="0" err="1" smtClean="0">
                <a:solidFill>
                  <a:schemeClr val="tx2"/>
                </a:solidFill>
              </a:rPr>
              <a:t>Benecko</a:t>
            </a:r>
            <a:r>
              <a:rPr lang="cs-CZ" sz="3200" dirty="0" smtClean="0">
                <a:solidFill>
                  <a:schemeClr val="tx2"/>
                </a:solidFill>
              </a:rPr>
              <a:t>, </a:t>
            </a:r>
            <a:r>
              <a:rPr lang="cs-CZ" sz="3200" dirty="0">
                <a:solidFill>
                  <a:schemeClr val="tx2"/>
                </a:solidFill>
              </a:rPr>
              <a:t>Hotel </a:t>
            </a:r>
            <a:r>
              <a:rPr lang="cs-CZ" sz="3200" dirty="0" smtClean="0">
                <a:solidFill>
                  <a:schemeClr val="tx2"/>
                </a:solidFill>
              </a:rPr>
              <a:t>Krakonoš</a:t>
            </a:r>
            <a:endParaRPr lang="cs-CZ" sz="3200" dirty="0">
              <a:solidFill>
                <a:schemeClr val="tx2"/>
              </a:solidFill>
            </a:endParaRPr>
          </a:p>
          <a:p>
            <a:r>
              <a:rPr lang="cs-CZ" sz="3200" dirty="0">
                <a:solidFill>
                  <a:schemeClr val="tx2"/>
                </a:solidFill>
              </a:rPr>
              <a:t>Přihláška a platba </a:t>
            </a:r>
            <a:r>
              <a:rPr lang="cs-CZ" sz="3200" dirty="0" smtClean="0">
                <a:solidFill>
                  <a:schemeClr val="tx2"/>
                </a:solidFill>
              </a:rPr>
              <a:t>zálohy</a:t>
            </a:r>
            <a:endParaRPr lang="cs-CZ" sz="3200" dirty="0">
              <a:solidFill>
                <a:schemeClr val="tx2"/>
              </a:solidFill>
            </a:endParaRPr>
          </a:p>
          <a:p>
            <a:r>
              <a:rPr lang="cs-CZ" sz="3200" dirty="0">
                <a:solidFill>
                  <a:schemeClr val="tx2"/>
                </a:solidFill>
              </a:rPr>
              <a:t>Velikost bot běžky</a:t>
            </a:r>
          </a:p>
          <a:p>
            <a:endParaRPr lang="cs-CZ" sz="3200" dirty="0">
              <a:solidFill>
                <a:schemeClr val="tx2"/>
              </a:solidFill>
            </a:endParaRPr>
          </a:p>
          <a:p>
            <a:endParaRPr lang="cs-CZ" sz="3200" dirty="0">
              <a:solidFill>
                <a:schemeClr val="tx2"/>
              </a:solidFill>
            </a:endParaRPr>
          </a:p>
          <a:p>
            <a:r>
              <a:rPr lang="cs-CZ" sz="3200" dirty="0">
                <a:solidFill>
                  <a:schemeClr val="tx2"/>
                </a:solidFill>
              </a:rPr>
              <a:t>Vedoucí zájezdu: Mgr. J. Kopáčová</a:t>
            </a:r>
          </a:p>
          <a:p>
            <a:pPr lvl="1"/>
            <a:r>
              <a:rPr lang="cs-CZ" sz="2800" dirty="0">
                <a:solidFill>
                  <a:schemeClr val="tx2"/>
                </a:solidFill>
                <a:hlinkClick r:id="rId3"/>
              </a:rPr>
              <a:t>Jitka.kopacova@zskunratice.cz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BC70A4-CB40-4DB5-BBC0-96433A73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3" y="3761030"/>
            <a:ext cx="8985433" cy="1151026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70515130-1C06-4969-8901-29231C48C74A}"/>
              </a:ext>
            </a:extLst>
          </p:cNvPr>
          <p:cNvSpPr/>
          <p:nvPr/>
        </p:nvSpPr>
        <p:spPr>
          <a:xfrm>
            <a:off x="8110636" y="3068960"/>
            <a:ext cx="1368152" cy="767681"/>
          </a:xfrm>
          <a:prstGeom prst="wedgeRoundRectCallout">
            <a:avLst>
              <a:gd name="adj1" fmla="val -6331"/>
              <a:gd name="adj2" fmla="val 111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Chci půjčit od školy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BB532D96-254F-4E1B-8AF7-DE8E824B7B8F}"/>
              </a:ext>
            </a:extLst>
          </p:cNvPr>
          <p:cNvSpPr/>
          <p:nvPr/>
        </p:nvSpPr>
        <p:spPr>
          <a:xfrm>
            <a:off x="6666284" y="3068959"/>
            <a:ext cx="1368152" cy="767681"/>
          </a:xfrm>
          <a:prstGeom prst="wedgeRoundRectCallout">
            <a:avLst>
              <a:gd name="adj1" fmla="val 56721"/>
              <a:gd name="adj2" fmla="val 111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Bereme svoje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159BBAC8-90CF-442A-ADCB-3D17F0F6BD8B}"/>
              </a:ext>
            </a:extLst>
          </p:cNvPr>
          <p:cNvSpPr/>
          <p:nvPr/>
        </p:nvSpPr>
        <p:spPr>
          <a:xfrm>
            <a:off x="9262764" y="5085184"/>
            <a:ext cx="1368152" cy="767681"/>
          </a:xfrm>
          <a:prstGeom prst="wedgeRoundRectCallout">
            <a:avLst>
              <a:gd name="adj1" fmla="val -85776"/>
              <a:gd name="adj2" fmla="val -100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Píšeme vždy</a:t>
            </a:r>
          </a:p>
        </p:txBody>
      </p:sp>
    </p:spTree>
    <p:extLst>
      <p:ext uri="{BB962C8B-B14F-4D97-AF65-F5344CB8AC3E}">
        <p14:creationId xmlns:p14="http://schemas.microsoft.com/office/powerpoint/2010/main" val="34921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0</TotalTime>
  <Words>583</Words>
  <Application>Microsoft Office PowerPoint</Application>
  <PresentationFormat>Vlastní</PresentationFormat>
  <Paragraphs>131</Paragraphs>
  <Slides>23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Corbel</vt:lpstr>
      <vt:lpstr>Roboto</vt:lpstr>
      <vt:lpstr>Times New Roman</vt:lpstr>
      <vt:lpstr>Wingdings</vt:lpstr>
      <vt:lpstr>Wingdings 3</vt:lpstr>
      <vt:lpstr>Paralaxa</vt:lpstr>
      <vt:lpstr>Řez</vt:lpstr>
      <vt:lpstr>Třídní schůzky 5.C                                       </vt:lpstr>
      <vt:lpstr>Ohlédnutí a poděkování</vt:lpstr>
      <vt:lpstr>Ohlédnutí a poděkování</vt:lpstr>
      <vt:lpstr>Kalendárium</vt:lpstr>
      <vt:lpstr>Kalendárium</vt:lpstr>
      <vt:lpstr>Hodnocení – 1. pololetí</vt:lpstr>
      <vt:lpstr>Prezentace aplikace PowerPoint</vt:lpstr>
      <vt:lpstr>Akce třídy</vt:lpstr>
      <vt:lpstr>Lyžařský kurz</vt:lpstr>
      <vt:lpstr>Bakalářská práce</vt:lpstr>
      <vt:lpstr>Bakalářská práce</vt:lpstr>
      <vt:lpstr>Bakalářská práce lední medvěd</vt:lpstr>
      <vt:lpstr>Obsah</vt:lpstr>
      <vt:lpstr>úvod</vt:lpstr>
      <vt:lpstr>Praktická část</vt:lpstr>
      <vt:lpstr>Výzkumná část</vt:lpstr>
      <vt:lpstr>závěr</vt:lpstr>
      <vt:lpstr>Prezentace aplikace PowerPoint</vt:lpstr>
      <vt:lpstr>Třídní fond</vt:lpstr>
      <vt:lpstr>Příjímací zkoušky na gymnázia</vt:lpstr>
      <vt:lpstr>Třídní klima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2016-09-14T09:36:32Z</dcterms:created>
  <dcterms:modified xsi:type="dcterms:W3CDTF">2024-01-12T08:06:12Z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