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6" r:id="rId5"/>
    <p:sldId id="258" r:id="rId6"/>
    <p:sldId id="263" r:id="rId7"/>
    <p:sldId id="265" r:id="rId8"/>
    <p:sldId id="260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754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7930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854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2242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295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7956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35251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637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5762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361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8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91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497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904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736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2570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6561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0795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3303"/>
            <a:ext cx="12342725" cy="6971303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638038" y="2464407"/>
            <a:ext cx="73464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4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. týden: 21.2. – 25.2.:</a:t>
            </a:r>
          </a:p>
          <a:p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Mnohočleny – sčítání a odčítání, násobení</a:t>
            </a:r>
          </a:p>
          <a:p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Kružnice – délka kružnice</a:t>
            </a:r>
          </a:p>
          <a:p>
            <a:r>
              <a:rPr lang="cs-CZ" sz="2800" b="1" dirty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Iracionální číslo </a:t>
            </a:r>
            <a:r>
              <a:rPr lang="el-GR" sz="2800" b="1" dirty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π</a:t>
            </a: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 – historie, význam, 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odvození</a:t>
            </a:r>
            <a:endParaRPr lang="cs-CZ" sz="2800" b="1" dirty="0">
              <a:solidFill>
                <a:schemeClr val="accent5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114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684211" y="303259"/>
            <a:ext cx="11138334" cy="1507067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Pokud jsi v karanténě, izolaci, </a:t>
            </a: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nemocný/á nebo na dovolené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sz="half" idx="2"/>
          </p:nvPr>
        </p:nvSpPr>
        <p:spPr>
          <a:xfrm>
            <a:off x="582614" y="2384714"/>
            <a:ext cx="9863714" cy="3616325"/>
          </a:xfrm>
        </p:spPr>
        <p:txBody>
          <a:bodyPr>
            <a:normAutofit fontScale="85000" lnSpcReduction="20000"/>
          </a:bodyPr>
          <a:lstStyle/>
          <a:p>
            <a:r>
              <a:rPr lang="cs-CZ" dirty="0">
                <a:latin typeface="Garamond" panose="02020404030301010803" pitchFamily="18" charset="0"/>
              </a:rPr>
              <a:t>Udělej si týdenní domácí úkol</a:t>
            </a:r>
          </a:p>
          <a:p>
            <a:r>
              <a:rPr lang="cs-CZ" dirty="0">
                <a:latin typeface="Garamond" panose="02020404030301010803" pitchFamily="18" charset="0"/>
              </a:rPr>
              <a:t>Od spolužáka zjisti, co děláme ve škole, případně se zeptej mě, paní učitelky – v chatu v </a:t>
            </a:r>
            <a:r>
              <a:rPr lang="cs-CZ" dirty="0" err="1">
                <a:latin typeface="Garamond" panose="02020404030301010803" pitchFamily="18" charset="0"/>
              </a:rPr>
              <a:t>Teams</a:t>
            </a:r>
            <a:endParaRPr lang="cs-CZ" dirty="0">
              <a:latin typeface="Garamond" panose="02020404030301010803" pitchFamily="18" charset="0"/>
            </a:endParaRPr>
          </a:p>
          <a:p>
            <a:r>
              <a:rPr lang="cs-CZ" dirty="0">
                <a:latin typeface="Garamond" panose="02020404030301010803" pitchFamily="18" charset="0"/>
              </a:rPr>
              <a:t>Sleduj materiály, které se průběžně objevují v </a:t>
            </a:r>
            <a:r>
              <a:rPr lang="cs-CZ" dirty="0" err="1">
                <a:latin typeface="Garamond" panose="02020404030301010803" pitchFamily="18" charset="0"/>
              </a:rPr>
              <a:t>Teams</a:t>
            </a:r>
            <a:r>
              <a:rPr lang="cs-CZ" dirty="0">
                <a:latin typeface="Garamond" panose="02020404030301010803" pitchFamily="18" charset="0"/>
              </a:rPr>
              <a:t> (v souborech, v aktuálním měsíci a týdnu) a doma si je </a:t>
            </a:r>
            <a:r>
              <a:rPr lang="cs-CZ" dirty="0" smtClean="0">
                <a:latin typeface="Garamond" panose="02020404030301010803" pitchFamily="18" charset="0"/>
              </a:rPr>
              <a:t>vypracuj</a:t>
            </a:r>
          </a:p>
          <a:p>
            <a:r>
              <a:rPr lang="cs-CZ" dirty="0" smtClean="0">
                <a:latin typeface="Garamond" panose="02020404030301010803" pitchFamily="18" charset="0"/>
              </a:rPr>
              <a:t>V pátek se v souborech objeví dokument „pro ty, kteří nebyli ve škole“ – zkontroluj podle něj, jestli jsi udělal/a všechnu potřebnou práci</a:t>
            </a:r>
            <a:endParaRPr lang="cs-CZ" dirty="0">
              <a:latin typeface="Garamond" panose="02020404030301010803" pitchFamily="18" charset="0"/>
            </a:endParaRPr>
          </a:p>
          <a:p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Do zadání v </a:t>
            </a:r>
            <a:r>
              <a:rPr lang="cs-CZ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Teams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 odevzdej vše, co jsi tento týden doma udělal/a</a:t>
            </a:r>
          </a:p>
          <a:p>
            <a:r>
              <a:rPr lang="cs-CZ" dirty="0">
                <a:latin typeface="Garamond" panose="02020404030301010803" pitchFamily="18" charset="0"/>
              </a:rPr>
              <a:t>Pokud jsi něčemu neporozuměl/a, poznamenej si do sešitu, čemu konkrétně nerozumíš, vyfoť a odevzdej to též</a:t>
            </a:r>
          </a:p>
          <a:p>
            <a:r>
              <a:rPr lang="cs-CZ" dirty="0">
                <a:latin typeface="Garamond" panose="02020404030301010803" pitchFamily="18" charset="0"/>
              </a:rPr>
              <a:t>Napiš mi v </a:t>
            </a:r>
            <a:r>
              <a:rPr lang="cs-CZ" dirty="0" err="1">
                <a:latin typeface="Garamond" panose="02020404030301010803" pitchFamily="18" charset="0"/>
              </a:rPr>
              <a:t>Teams</a:t>
            </a:r>
            <a:r>
              <a:rPr lang="cs-CZ" dirty="0">
                <a:latin typeface="Garamond" panose="02020404030301010803" pitchFamily="18" charset="0"/>
              </a:rPr>
              <a:t>, pokud ti můžu s něčím pomoci!</a:t>
            </a:r>
          </a:p>
          <a:p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Napiš mi i v případě, že ti není dobře a na matiku tento týden nemáš sílu – domluvíme se na termínu, kdy úkoly odevzdáš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2995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3627" y="299380"/>
            <a:ext cx="8534400" cy="1507067"/>
          </a:xfrm>
        </p:spPr>
        <p:txBody>
          <a:bodyPr/>
          <a:lstStyle/>
          <a:p>
            <a:r>
              <a:rPr lang="cs-CZ" dirty="0" smtClean="0"/>
              <a:t>Cíle týdne a týdenní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83627" y="2221992"/>
            <a:ext cx="4937655" cy="3615267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  <a:latin typeface="Garamond" panose="02020404030301010803" pitchFamily="18" charset="0"/>
              </a:rPr>
              <a:t>Zjednoduším mnohočlen sčítáním a odčítáním jeho členů</a:t>
            </a:r>
          </a:p>
          <a:p>
            <a:r>
              <a:rPr lang="cs-CZ" dirty="0" smtClean="0">
                <a:solidFill>
                  <a:schemeClr val="bg1"/>
                </a:solidFill>
                <a:latin typeface="Garamond" panose="02020404030301010803" pitchFamily="18" charset="0"/>
              </a:rPr>
              <a:t>Vynásobím členy mnohočlenu</a:t>
            </a:r>
          </a:p>
          <a:p>
            <a:r>
              <a:rPr lang="cs-CZ" dirty="0" smtClean="0">
                <a:solidFill>
                  <a:schemeClr val="bg1"/>
                </a:solidFill>
                <a:latin typeface="Garamond" panose="02020404030301010803" pitchFamily="18" charset="0"/>
              </a:rPr>
              <a:t>Vysvětlím, kde se vzalo číslo pí</a:t>
            </a:r>
            <a:endParaRPr lang="cs-CZ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84670" y="1584684"/>
            <a:ext cx="4934479" cy="3615266"/>
          </a:xfrm>
        </p:spPr>
        <p:txBody>
          <a:bodyPr/>
          <a:lstStyle/>
          <a:p>
            <a:r>
              <a:rPr lang="cs-CZ" dirty="0" smtClean="0">
                <a:latin typeface="Garamond" panose="02020404030301010803" pitchFamily="18" charset="0"/>
              </a:rPr>
              <a:t>3 cvičení zadaná v </a:t>
            </a:r>
            <a:r>
              <a:rPr lang="cs-CZ" dirty="0" err="1" smtClean="0">
                <a:latin typeface="Garamond" panose="02020404030301010803" pitchFamily="18" charset="0"/>
              </a:rPr>
              <a:t>umimematiku</a:t>
            </a:r>
            <a:endParaRPr lang="cs-CZ" dirty="0" smtClean="0">
              <a:latin typeface="Garamond" panose="02020404030301010803" pitchFamily="18" charset="0"/>
            </a:endParaRPr>
          </a:p>
          <a:p>
            <a:r>
              <a:rPr lang="cs-CZ" dirty="0" smtClean="0">
                <a:latin typeface="Garamond" panose="02020404030301010803" pitchFamily="18" charset="0"/>
              </a:rPr>
              <a:t>Vyřeš všechna cvičení alespoň na 3 štíty</a:t>
            </a:r>
          </a:p>
          <a:p>
            <a:r>
              <a:rPr lang="cs-CZ" dirty="0" smtClean="0">
                <a:latin typeface="Garamond" panose="02020404030301010803" pitchFamily="18" charset="0"/>
              </a:rPr>
              <a:t>POZOR BONUS! Pokud vyřešíš všechna cvičení na 4 štíty, dostáváš plus</a:t>
            </a:r>
            <a:endParaRPr lang="cs-CZ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358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3627" y="299380"/>
            <a:ext cx="8534400" cy="1507067"/>
          </a:xfrm>
        </p:spPr>
        <p:txBody>
          <a:bodyPr/>
          <a:lstStyle/>
          <a:p>
            <a:r>
              <a:rPr lang="cs-CZ" dirty="0" smtClean="0"/>
              <a:t>OPRAVA TESTU ZA LEDEN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60945" y="1806446"/>
            <a:ext cx="8765310" cy="41879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TERMÍN JE V PÁTEK 25.2. OD 14:00 – PLATÍ I PRO TY, KTEŘÍ TEST JEŠTĚ VŮBEC NEPSALI</a:t>
            </a:r>
          </a:p>
          <a:p>
            <a:r>
              <a:rPr lang="cs-CZ" dirty="0" smtClean="0">
                <a:latin typeface="Garamond" panose="02020404030301010803" pitchFamily="18" charset="0"/>
              </a:rPr>
              <a:t>Pokud ses zúčastnil/a konzultace v pátek 18.2., přijď rovnou na test</a:t>
            </a:r>
          </a:p>
          <a:p>
            <a:r>
              <a:rPr lang="cs-CZ" dirty="0" smtClean="0">
                <a:latin typeface="Garamond" panose="02020404030301010803" pitchFamily="18" charset="0"/>
              </a:rPr>
              <a:t>Pokud ses konzultace nezúčastnil/a, dojdi si pro svůj test k paní učitelce a vyfoť si jej</a:t>
            </a:r>
          </a:p>
          <a:p>
            <a:r>
              <a:rPr lang="cs-CZ" dirty="0" smtClean="0">
                <a:latin typeface="Garamond" panose="02020404030301010803" pitchFamily="18" charset="0"/>
              </a:rPr>
              <a:t>Doma si test s využitím správného řešení (k dispozici v </a:t>
            </a:r>
            <a:r>
              <a:rPr lang="cs-CZ" dirty="0" err="1" smtClean="0">
                <a:latin typeface="Garamond" panose="02020404030301010803" pitchFamily="18" charset="0"/>
              </a:rPr>
              <a:t>Teams</a:t>
            </a:r>
            <a:r>
              <a:rPr lang="cs-CZ" dirty="0" smtClean="0">
                <a:latin typeface="Garamond" panose="02020404030301010803" pitchFamily="18" charset="0"/>
              </a:rPr>
              <a:t>) oprav – znovu vypočítej úlohy, ze kterých jsi měl/a málo bodů</a:t>
            </a:r>
          </a:p>
          <a:p>
            <a:r>
              <a:rPr lang="cs-CZ" dirty="0" smtClean="0">
                <a:latin typeface="Garamond" panose="02020404030301010803" pitchFamily="18" charset="0"/>
              </a:rPr>
              <a:t>Vyhledej paní učitelku v odpoledních hodinách (úterý do 15:30, středa a čtvrtek do 16:00) a projdi s ní své řešení – poradí ti tam, kde si sám/sama nevíš rady</a:t>
            </a:r>
          </a:p>
          <a:p>
            <a:r>
              <a:rPr lang="cs-CZ" dirty="0" smtClean="0">
                <a:latin typeface="Garamond" panose="02020404030301010803" pitchFamily="18" charset="0"/>
              </a:rPr>
              <a:t>Na opravu testu přijď až když jsi svůj minulý test zkonzultoval/a</a:t>
            </a:r>
            <a:endParaRPr lang="cs-CZ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195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8030" y="1352357"/>
            <a:ext cx="4414261" cy="369993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1. hodina týdne</a:t>
            </a:r>
          </a:p>
          <a:p>
            <a:pPr marL="0" indent="0">
              <a:buNone/>
            </a:pP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HRÁTKY S MNOHOČLENY</a:t>
            </a:r>
          </a:p>
          <a:p>
            <a:pPr marL="0" indent="0">
              <a:buNone/>
            </a:pPr>
            <a:r>
              <a:rPr lang="cs-CZ" sz="4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Nezapomeň TDÚ z minulého týdne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90136" y="2156690"/>
            <a:ext cx="3657600" cy="2091267"/>
          </a:xfrm>
        </p:spPr>
        <p:txBody>
          <a:bodyPr>
            <a:noAutofit/>
          </a:bodyPr>
          <a:lstStyle/>
          <a:p>
            <a:r>
              <a:rPr lang="cs-CZ" sz="2000" dirty="0" smtClean="0">
                <a:latin typeface="Garamond" panose="02020404030301010803" pitchFamily="18" charset="0"/>
              </a:rPr>
              <a:t>Souřadnice – délky v síti souřadnic</a:t>
            </a:r>
          </a:p>
          <a:p>
            <a:r>
              <a:rPr lang="cs-CZ" sz="2000" dirty="0" smtClean="0">
                <a:latin typeface="Garamond" panose="02020404030301010803" pitchFamily="18" charset="0"/>
              </a:rPr>
              <a:t>Oprava </a:t>
            </a:r>
            <a:r>
              <a:rPr lang="cs-CZ" sz="2000" dirty="0" smtClean="0">
                <a:latin typeface="Garamond" panose="02020404030301010803" pitchFamily="18" charset="0"/>
              </a:rPr>
              <a:t>TDÚ – jak mělo vypadat správné řešení</a:t>
            </a:r>
          </a:p>
          <a:p>
            <a:r>
              <a:rPr lang="cs-CZ" sz="2000" dirty="0" smtClean="0">
                <a:latin typeface="Garamond" panose="02020404030301010803" pitchFamily="18" charset="0"/>
              </a:rPr>
              <a:t>Mnohočleny a správný zápis</a:t>
            </a:r>
            <a:endParaRPr lang="cs-CZ" sz="2000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04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5709" y="2371575"/>
            <a:ext cx="4414261" cy="215188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sz="4000" dirty="0">
                <a:solidFill>
                  <a:srgbClr val="FFC000"/>
                </a:solidFill>
                <a:latin typeface="Garamond" panose="02020404030301010803" pitchFamily="18" charset="0"/>
              </a:rPr>
              <a:t>2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. hodina týdne</a:t>
            </a:r>
          </a:p>
          <a:p>
            <a:pPr marL="0" indent="0">
              <a:buNone/>
            </a:pP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MNOHOČLENY - násobení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52136" y="2537829"/>
            <a:ext cx="3657600" cy="1819379"/>
          </a:xfrm>
        </p:spPr>
        <p:txBody>
          <a:bodyPr>
            <a:noAutofit/>
          </a:bodyPr>
          <a:lstStyle/>
          <a:p>
            <a:r>
              <a:rPr lang="cs-CZ" sz="2000" dirty="0" smtClean="0">
                <a:latin typeface="Garamond" panose="02020404030301010803" pitchFamily="18" charset="0"/>
              </a:rPr>
              <a:t>Odvodíme, jak vynásobit</a:t>
            </a:r>
          </a:p>
          <a:p>
            <a:r>
              <a:rPr lang="cs-CZ" sz="2000" dirty="0" smtClean="0">
                <a:latin typeface="Garamond" panose="02020404030301010803" pitchFamily="18" charset="0"/>
              </a:rPr>
              <a:t>Jednočlen jednočlenem</a:t>
            </a:r>
          </a:p>
          <a:p>
            <a:r>
              <a:rPr lang="cs-CZ" sz="2000" dirty="0" smtClean="0">
                <a:latin typeface="Garamond" panose="02020404030301010803" pitchFamily="18" charset="0"/>
              </a:rPr>
              <a:t>Jednočlen mnohočlenem</a:t>
            </a:r>
          </a:p>
          <a:p>
            <a:r>
              <a:rPr lang="cs-CZ" sz="2000" dirty="0" smtClean="0">
                <a:latin typeface="Garamond" panose="02020404030301010803" pitchFamily="18" charset="0"/>
              </a:rPr>
              <a:t>Mnohočlen mnohočlenem</a:t>
            </a:r>
            <a:endParaRPr lang="cs-CZ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78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1706857"/>
            <a:ext cx="4414261" cy="3444286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buNone/>
            </a:pPr>
            <a:r>
              <a:rPr lang="cs-CZ" sz="4000" dirty="0">
                <a:solidFill>
                  <a:srgbClr val="FFC000"/>
                </a:solidFill>
                <a:latin typeface="Garamond" panose="02020404030301010803" pitchFamily="18" charset="0"/>
              </a:rPr>
              <a:t>3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. 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hodina týdne</a:t>
            </a:r>
          </a:p>
          <a:p>
            <a:pPr marL="0" indent="0">
              <a:buNone/>
            </a:pP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DÉLKA KRUŽNICE A OBVOD KRUHU</a:t>
            </a:r>
          </a:p>
          <a:p>
            <a:pPr marL="0" indent="0">
              <a:buNone/>
            </a:pPr>
            <a:r>
              <a:rPr lang="cs-CZ" sz="4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Přines si věc denní potřeby s kruhovým půdorysem a provázek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80523" y="2207929"/>
            <a:ext cx="3657600" cy="2442141"/>
          </a:xfrm>
        </p:spPr>
        <p:txBody>
          <a:bodyPr>
            <a:noAutofit/>
          </a:bodyPr>
          <a:lstStyle/>
          <a:p>
            <a:r>
              <a:rPr lang="cs-CZ" sz="2000" dirty="0" smtClean="0">
                <a:latin typeface="Garamond" panose="02020404030301010803" pitchFamily="18" charset="0"/>
              </a:rPr>
              <a:t>Jak změřit délku kružnice</a:t>
            </a:r>
          </a:p>
          <a:p>
            <a:r>
              <a:rPr lang="cs-CZ" sz="2000" dirty="0" smtClean="0">
                <a:latin typeface="Garamond" panose="02020404030301010803" pitchFamily="18" charset="0"/>
              </a:rPr>
              <a:t>Jak souvisí délka kružnice s poloměrem</a:t>
            </a:r>
          </a:p>
          <a:p>
            <a:r>
              <a:rPr lang="cs-CZ" sz="2000" dirty="0" smtClean="0">
                <a:latin typeface="Garamond" panose="02020404030301010803" pitchFamily="18" charset="0"/>
              </a:rPr>
              <a:t>Jak souvisí kružnice s mnohoúhelníkem</a:t>
            </a:r>
          </a:p>
          <a:p>
            <a:r>
              <a:rPr lang="cs-CZ" sz="2000" dirty="0" smtClean="0">
                <a:latin typeface="Garamond" panose="02020404030301010803" pitchFamily="18" charset="0"/>
              </a:rPr>
              <a:t>Měříme, </a:t>
            </a:r>
            <a:r>
              <a:rPr lang="cs-CZ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rýsujeme</a:t>
            </a:r>
            <a:r>
              <a:rPr lang="cs-CZ" sz="2000" dirty="0" smtClean="0">
                <a:latin typeface="Garamond" panose="02020404030301010803" pitchFamily="18" charset="0"/>
              </a:rPr>
              <a:t> a počítáme</a:t>
            </a:r>
          </a:p>
          <a:p>
            <a:endParaRPr lang="cs-CZ" sz="2400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346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1905439"/>
            <a:ext cx="4414261" cy="304712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sz="4000" dirty="0">
                <a:solidFill>
                  <a:srgbClr val="FFC000"/>
                </a:solidFill>
                <a:latin typeface="Garamond" panose="02020404030301010803" pitchFamily="18" charset="0"/>
              </a:rPr>
              <a:t>4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. 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hodina týdne</a:t>
            </a:r>
          </a:p>
          <a:p>
            <a:pPr marL="0" indent="0">
              <a:buNone/>
            </a:pP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IRACIONÁLNÍ 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ČÍSLO </a:t>
            </a:r>
            <a:r>
              <a:rPr lang="el-GR" sz="54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π</a:t>
            </a:r>
            <a:endParaRPr lang="cs-CZ" sz="4000" dirty="0" smtClean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809470" y="2709003"/>
            <a:ext cx="3657600" cy="1439995"/>
          </a:xfrm>
        </p:spPr>
        <p:txBody>
          <a:bodyPr>
            <a:noAutofit/>
          </a:bodyPr>
          <a:lstStyle/>
          <a:p>
            <a:r>
              <a:rPr lang="cs-CZ" sz="2000" dirty="0" smtClean="0">
                <a:latin typeface="Garamond" panose="02020404030301010803" pitchFamily="18" charset="0"/>
              </a:rPr>
              <a:t>K čemu ho potřebujeme</a:t>
            </a:r>
          </a:p>
          <a:p>
            <a:r>
              <a:rPr lang="cs-CZ" sz="2000" dirty="0" smtClean="0">
                <a:latin typeface="Garamond" panose="02020404030301010803" pitchFamily="18" charset="0"/>
              </a:rPr>
              <a:t>Jakou má hodnotu</a:t>
            </a:r>
          </a:p>
          <a:p>
            <a:r>
              <a:rPr lang="cs-CZ" sz="2000" dirty="0" smtClean="0">
                <a:latin typeface="Garamond" panose="02020404030301010803" pitchFamily="18" charset="0"/>
              </a:rPr>
              <a:t>Historie čísla </a:t>
            </a:r>
            <a:r>
              <a:rPr lang="el-GR" sz="2400" dirty="0">
                <a:latin typeface="Garamond" panose="02020404030301010803" pitchFamily="18" charset="0"/>
              </a:rPr>
              <a:t>π</a:t>
            </a:r>
            <a:endParaRPr lang="cs-CZ" sz="2400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064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1592764"/>
            <a:ext cx="4414261" cy="3672472"/>
          </a:xfrm>
        </p:spPr>
        <p:txBody>
          <a:bodyPr anchor="t">
            <a:normAutofit fontScale="70000" lnSpcReduction="20000"/>
          </a:bodyPr>
          <a:lstStyle/>
          <a:p>
            <a:pPr marL="0" indent="0">
              <a:buNone/>
            </a:pPr>
            <a:r>
              <a:rPr lang="cs-CZ" sz="4000" dirty="0">
                <a:solidFill>
                  <a:srgbClr val="FFC000"/>
                </a:solidFill>
                <a:latin typeface="Garamond" panose="02020404030301010803" pitchFamily="18" charset="0"/>
              </a:rPr>
              <a:t>5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. 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hodina týdne</a:t>
            </a:r>
          </a:p>
          <a:p>
            <a:pPr marL="0" indent="0">
              <a:buNone/>
            </a:pPr>
            <a:r>
              <a:rPr lang="cs-CZ" sz="4000" dirty="0">
                <a:solidFill>
                  <a:srgbClr val="FFC000"/>
                </a:solidFill>
                <a:latin typeface="Garamond" panose="02020404030301010803" pitchFamily="18" charset="0"/>
              </a:rPr>
              <a:t>DESETIMINUTOVKA – zapisování postupů výpočtů (u reálných čísel i mnohočlenů)</a:t>
            </a:r>
          </a:p>
          <a:p>
            <a:pPr marL="0" indent="0">
              <a:buNone/>
            </a:pPr>
            <a:endParaRPr lang="cs-CZ" sz="4000" dirty="0" smtClean="0">
              <a:solidFill>
                <a:srgbClr val="FFC000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SČÍTÁNÍ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, ODČÍTÁNÍ A NÁSOBENÍ MNOHOČLENŮ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544038" y="2701128"/>
            <a:ext cx="3657600" cy="1455745"/>
          </a:xfrm>
        </p:spPr>
        <p:txBody>
          <a:bodyPr>
            <a:noAutofit/>
          </a:bodyPr>
          <a:lstStyle/>
          <a:p>
            <a:r>
              <a:rPr lang="cs-CZ" sz="2000" dirty="0" smtClean="0">
                <a:latin typeface="Garamond" panose="02020404030301010803" pitchFamily="18" charset="0"/>
              </a:rPr>
              <a:t>Procvičíme, co všechno zatím s mnohočleny umíme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Budeme pracovat s pracovním sešitem</a:t>
            </a:r>
            <a:endParaRPr lang="cs-CZ" sz="20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06449"/>
      </p:ext>
    </p:extLst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Modrá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322</TotalTime>
  <Words>493</Words>
  <Application>Microsoft Office PowerPoint</Application>
  <PresentationFormat>Širokoúhlá obrazovka</PresentationFormat>
  <Paragraphs>57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Century Gothic</vt:lpstr>
      <vt:lpstr>Garamond</vt:lpstr>
      <vt:lpstr>Wingdings 3</vt:lpstr>
      <vt:lpstr>Řez</vt:lpstr>
      <vt:lpstr>Prezentace aplikace PowerPoint</vt:lpstr>
      <vt:lpstr>Pokud jsi v karanténě, izolaci, nemocný/á nebo na dovolené</vt:lpstr>
      <vt:lpstr>Cíle týdne a týdenní úkol</vt:lpstr>
      <vt:lpstr>OPRAVA TESTU ZA LEDEN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Pařízková Ivana</dc:creator>
  <cp:lastModifiedBy>Pařízková Ivana</cp:lastModifiedBy>
  <cp:revision>25</cp:revision>
  <dcterms:created xsi:type="dcterms:W3CDTF">2022-01-30T05:45:16Z</dcterms:created>
  <dcterms:modified xsi:type="dcterms:W3CDTF">2022-02-20T21:11:52Z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