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3" r:id="rId6"/>
    <p:sldId id="264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5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3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854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242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795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525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63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76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3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91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49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90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73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7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D08FAB-F034-478B-B7C8-3477B9CFFBE3}" type="datetimeFigureOut">
              <a:rPr lang="cs-CZ" smtClean="0"/>
              <a:t>13.02.2022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1A4F70B-8E1B-4058-A022-63EFF826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79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08" y="-113303"/>
            <a:ext cx="12342725" cy="697130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554910" y="1977552"/>
            <a:ext cx="73464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3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. týden: 14.2. – 18.2.:</a:t>
            </a:r>
          </a:p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Mnohočleny – sčítání a odčítání, zkrácený zápis</a:t>
            </a:r>
          </a:p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Kružnice – vzájemná poloha s přímkou a s kružnicí</a:t>
            </a:r>
          </a:p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Garamond" panose="02020404030301010803" pitchFamily="18" charset="0"/>
              </a:rPr>
              <a:t>Souřadnice – délky, vzdálenosti a vzájemné polohy ve čtvercové síti</a:t>
            </a:r>
            <a:endParaRPr lang="cs-CZ" sz="2800" b="1" dirty="0">
              <a:solidFill>
                <a:schemeClr val="accent5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11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84211" y="303259"/>
            <a:ext cx="11138334" cy="150706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Pokud jsi v karanténě, izolaci,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nemocný/á nebo na dovolené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sz="half" idx="2"/>
          </p:nvPr>
        </p:nvSpPr>
        <p:spPr>
          <a:xfrm>
            <a:off x="582614" y="2384714"/>
            <a:ext cx="9863714" cy="3616325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Garamond" panose="02020404030301010803" pitchFamily="18" charset="0"/>
              </a:rPr>
              <a:t>Udělej si týdenní domácí úkol</a:t>
            </a:r>
          </a:p>
          <a:p>
            <a:r>
              <a:rPr lang="cs-CZ" dirty="0">
                <a:latin typeface="Garamond" panose="02020404030301010803" pitchFamily="18" charset="0"/>
              </a:rPr>
              <a:t>Od spolužáka zjisti, co děláme ve škole, případně se zeptej mě, paní učitelky – v chatu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latin typeface="Garamond" panose="02020404030301010803" pitchFamily="18" charset="0"/>
              </a:rPr>
              <a:t>Sleduj materiály, které se průběžně objevují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 (v souborech, v aktuálním měsíci a týdnu) a doma si je </a:t>
            </a:r>
            <a:r>
              <a:rPr lang="cs-CZ" dirty="0" smtClean="0">
                <a:latin typeface="Garamond" panose="02020404030301010803" pitchFamily="18" charset="0"/>
              </a:rPr>
              <a:t>vypracuj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 pátek se v souborech objeví dokument „pro ty, kteří nebyli ve škole“ – zkontroluj podle něj, jestli jsi udělal/a všechnu potřebnou práci</a:t>
            </a:r>
            <a:endParaRPr lang="cs-CZ" dirty="0">
              <a:latin typeface="Garamond" panose="02020404030301010803" pitchFamily="18" charset="0"/>
            </a:endParaRPr>
          </a:p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Do zadání v </a:t>
            </a:r>
            <a:r>
              <a:rPr lang="cs-CZ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Teams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odevzdej vše, co jsi tento týden doma udělal/a</a:t>
            </a:r>
          </a:p>
          <a:p>
            <a:r>
              <a:rPr lang="cs-CZ" dirty="0">
                <a:latin typeface="Garamond" panose="02020404030301010803" pitchFamily="18" charset="0"/>
              </a:rPr>
              <a:t>Pokud jsi něčemu neporozuměl/a, poznamenej si do sešitu, čemu konkrétně nerozumíš, vyfoť a odevzdej to též</a:t>
            </a:r>
          </a:p>
          <a:p>
            <a:r>
              <a:rPr lang="cs-CZ" dirty="0">
                <a:latin typeface="Garamond" panose="02020404030301010803" pitchFamily="18" charset="0"/>
              </a:rPr>
              <a:t>Napiš mi v </a:t>
            </a:r>
            <a:r>
              <a:rPr lang="cs-CZ" dirty="0" err="1">
                <a:latin typeface="Garamond" panose="02020404030301010803" pitchFamily="18" charset="0"/>
              </a:rPr>
              <a:t>Teams</a:t>
            </a:r>
            <a:r>
              <a:rPr lang="cs-CZ" dirty="0">
                <a:latin typeface="Garamond" panose="02020404030301010803" pitchFamily="18" charset="0"/>
              </a:rPr>
              <a:t>, pokud ti můžu s něčím pomoci!</a:t>
            </a:r>
          </a:p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Napiš mi i v případě, že ti není dobře a na matiku tento týden nemáš sílu – domluvíme se na termínu, kdy úkoly odevzdáš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9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3627" y="299380"/>
            <a:ext cx="8534400" cy="1507067"/>
          </a:xfrm>
        </p:spPr>
        <p:txBody>
          <a:bodyPr/>
          <a:lstStyle/>
          <a:p>
            <a:r>
              <a:rPr lang="cs-CZ" dirty="0" smtClean="0"/>
              <a:t>Cíle týdne a týdenní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3627" y="2221992"/>
            <a:ext cx="4937655" cy="3615267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Zjednoduším mnohočlen sčítáním a odčítáním jeho členů</a:t>
            </a:r>
          </a:p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Zjednoduším mnohočlen vynecháním násobení a přeházením čísel a proměnných v jednotlivých členech</a:t>
            </a:r>
          </a:p>
          <a:p>
            <a:r>
              <a:rPr lang="cs-CZ" dirty="0" smtClean="0">
                <a:solidFill>
                  <a:schemeClr val="bg1"/>
                </a:solidFill>
                <a:latin typeface="Garamond" panose="02020404030301010803" pitchFamily="18" charset="0"/>
              </a:rPr>
              <a:t>Ve čtvercové síti určím vzdálenost bodu od přímky a délku úsečky</a:t>
            </a:r>
            <a:endParaRPr lang="cs-CZ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84670" y="1584684"/>
            <a:ext cx="4934479" cy="3615266"/>
          </a:xfrm>
        </p:spPr>
        <p:txBody>
          <a:bodyPr/>
          <a:lstStyle/>
          <a:p>
            <a:r>
              <a:rPr lang="cs-CZ" dirty="0" smtClean="0">
                <a:latin typeface="Garamond" panose="02020404030301010803" pitchFamily="18" charset="0"/>
              </a:rPr>
              <a:t>Pracovní list – geometrie a proměnné</a:t>
            </a:r>
          </a:p>
          <a:p>
            <a:r>
              <a:rPr lang="cs-CZ" dirty="0" smtClean="0">
                <a:latin typeface="Garamond" panose="02020404030301010803" pitchFamily="18" charset="0"/>
              </a:rPr>
              <a:t>Vypracované řešení nezapomeň zkontrolovat podle správného řešení, které bude od čtvrtečního odpoledne k dispozici v </a:t>
            </a:r>
            <a:r>
              <a:rPr lang="cs-CZ" dirty="0" err="1" smtClean="0">
                <a:latin typeface="Garamond" panose="02020404030301010803" pitchFamily="18" charset="0"/>
              </a:rPr>
              <a:t>Teams</a:t>
            </a:r>
            <a:endParaRPr lang="cs-CZ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5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2294466"/>
            <a:ext cx="4414261" cy="369993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1.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HRÁTKY S MNOHOČLENY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736318" y="2294466"/>
            <a:ext cx="3657600" cy="2091267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Upravujeme mnohočleny na zkrácený tvar</a:t>
            </a:r>
          </a:p>
          <a:p>
            <a:endParaRPr lang="cs-CZ" sz="2000" dirty="0">
              <a:latin typeface="Garamond" panose="02020404030301010803" pitchFamily="18" charset="0"/>
            </a:endParaRPr>
          </a:p>
          <a:p>
            <a:r>
              <a:rPr lang="cs-CZ" sz="2000" dirty="0" smtClean="0">
                <a:latin typeface="Garamond" panose="02020404030301010803" pitchFamily="18" charset="0"/>
              </a:rPr>
              <a:t>Hrajeme si s mnohočleny prakticky a názorně</a:t>
            </a:r>
          </a:p>
        </p:txBody>
      </p:sp>
    </p:spTree>
    <p:extLst>
      <p:ext uri="{BB962C8B-B14F-4D97-AF65-F5344CB8AC3E}">
        <p14:creationId xmlns:p14="http://schemas.microsoft.com/office/powerpoint/2010/main" val="25320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1810512"/>
            <a:ext cx="4414261" cy="418388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2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TEČNA KRUŽNICE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VZÁJEMNÁ POLOHA DVOU KRUŽNIC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98318" y="1810512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Zjistíme, jaké vlastnosti má tečna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Najdeme, jakých vzájemných poloh můžou nabývat dvě kružnice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8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2321928"/>
            <a:ext cx="4414261" cy="36724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3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SČÍTÁNÍ A ODČÍTÁNÍ MNOHOČLENŮ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44038" y="2321928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Odvodíme další část práce s mnohočleny – jak je sčítat a odčítat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2112264"/>
            <a:ext cx="4414261" cy="388213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4000" dirty="0">
                <a:solidFill>
                  <a:srgbClr val="FFC000"/>
                </a:solidFill>
                <a:latin typeface="Garamond" panose="02020404030301010803" pitchFamily="18" charset="0"/>
              </a:rPr>
              <a:t>4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. </a:t>
            </a: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hodina týdne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C000"/>
                </a:solidFill>
                <a:latin typeface="Garamond" panose="02020404030301010803" pitchFamily="18" charset="0"/>
              </a:rPr>
              <a:t>ČTVERCOVÁ SÍŤ A SOUŘADNICE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09470" y="2112264"/>
            <a:ext cx="3657600" cy="3274015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Garamond" panose="02020404030301010803" pitchFamily="18" charset="0"/>
              </a:rPr>
              <a:t>Přemýšlíme nad souvislostmi ve čtvercové síti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Ujasňujeme si, jak fungují souřadnice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V souřadnicích použijeme i Pythagorovu </a:t>
            </a:r>
            <a:r>
              <a:rPr lang="cs-CZ" sz="2000" dirty="0" smtClean="0">
                <a:latin typeface="Garamond" panose="02020404030301010803" pitchFamily="18" charset="0"/>
              </a:rPr>
              <a:t>větu</a:t>
            </a:r>
          </a:p>
          <a:p>
            <a:r>
              <a:rPr lang="cs-CZ" sz="2000" dirty="0" smtClean="0">
                <a:latin typeface="Garamond" panose="02020404030301010803" pitchFamily="18" charset="0"/>
              </a:rPr>
              <a:t>V závěru hodiny (10 minut) bude prostor na dotazy k TDÚ</a:t>
            </a:r>
            <a:endParaRPr lang="cs-CZ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64732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256</TotalTime>
  <Words>356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Century Gothic</vt:lpstr>
      <vt:lpstr>Garamond</vt:lpstr>
      <vt:lpstr>Wingdings 3</vt:lpstr>
      <vt:lpstr>Řez</vt:lpstr>
      <vt:lpstr>Prezentace aplikace PowerPoint</vt:lpstr>
      <vt:lpstr>Pokud jsi v karanténě, izolaci, nemocný/á nebo na dovolené</vt:lpstr>
      <vt:lpstr>Cíle týdne a týdenní úkol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19</cp:revision>
  <dcterms:created xsi:type="dcterms:W3CDTF">2022-01-30T05:45:16Z</dcterms:created>
  <dcterms:modified xsi:type="dcterms:W3CDTF">2022-02-13T20:56:11Z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