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80" r:id="rId3"/>
    <p:sldId id="263" r:id="rId4"/>
    <p:sldId id="279" r:id="rId5"/>
    <p:sldId id="278" r:id="rId6"/>
    <p:sldId id="258" r:id="rId7"/>
    <p:sldId id="281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HRANOLY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Povrch hranolu</a:t>
          </a:r>
          <a:endParaRPr lang="cs-CZ" sz="16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Vypočítám povrch hranolu</a:t>
          </a:r>
        </a:p>
        <a:p>
          <a:r>
            <a:rPr lang="cs-CZ" dirty="0" smtClean="0"/>
            <a:t>Vypočítám objem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C6F7CF88-E1AD-4DD7-B852-A515A0A5176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Objem hranolu</a:t>
          </a:r>
          <a:endParaRPr lang="cs-CZ" sz="1600" dirty="0"/>
        </a:p>
      </dgm:t>
    </dgm:pt>
    <dgm:pt modelId="{42DA5492-CA75-4E11-8329-768449B4A3E5}" type="parTrans" cxnId="{7B0C1E2A-B188-47C4-9E05-60F0FDB0E53D}">
      <dgm:prSet/>
      <dgm:spPr/>
      <dgm:t>
        <a:bodyPr/>
        <a:lstStyle/>
        <a:p>
          <a:endParaRPr lang="cs-CZ"/>
        </a:p>
      </dgm:t>
    </dgm:pt>
    <dgm:pt modelId="{A42C590B-8C66-4AA0-9085-E659570683B0}" type="sibTrans" cxnId="{7B0C1E2A-B188-47C4-9E05-60F0FDB0E53D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165432A3-5210-4D27-9D9B-FBFDFC9A359D}" type="presOf" srcId="{C6F7CF88-E1AD-4DD7-B852-A515A0A51766}" destId="{1AE4917D-9996-4399-B2A0-14F58A597B37}" srcOrd="0" destOrd="2" presId="urn:microsoft.com/office/officeart/2005/8/layout/vList4"/>
    <dgm:cxn modelId="{017052D4-5B23-4C27-8338-975366ADAE8C}" type="presOf" srcId="{C6F7CF88-E1AD-4DD7-B852-A515A0A51766}" destId="{6CB80F2B-721E-478A-8903-917E633613D3}" srcOrd="1" destOrd="2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9AE847A5-4D57-4DAB-9C71-07C0B20A6505}" type="presOf" srcId="{A271F098-DB06-493E-B91F-6E735AE29A8F}" destId="{6CB80F2B-721E-478A-8903-917E633613D3}" srcOrd="1" destOrd="1" presId="urn:microsoft.com/office/officeart/2005/8/layout/vList4"/>
    <dgm:cxn modelId="{CC0FEE5F-2DE3-4112-8BA1-0463C04AA971}" type="presOf" srcId="{A271F098-DB06-493E-B91F-6E735AE29A8F}" destId="{1AE4917D-9996-4399-B2A0-14F58A597B37}" srcOrd="0" destOrd="1" presId="urn:microsoft.com/office/officeart/2005/8/layout/vList4"/>
    <dgm:cxn modelId="{45283406-5CD4-40E9-808F-E0ADC758179D}" srcId="{71CB33A6-A0D7-42FA-B8E1-F2D3A9E9EF9D}" destId="{A271F098-DB06-493E-B91F-6E735AE29A8F}" srcOrd="0" destOrd="0" parTransId="{56E55A7B-9BF2-4EC7-9124-DE62EC0FAFB2}" sibTransId="{B35791D9-2784-47C1-8ADE-A84291D925D2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7B0C1E2A-B188-47C4-9E05-60F0FDB0E53D}" srcId="{71CB33A6-A0D7-42FA-B8E1-F2D3A9E9EF9D}" destId="{C6F7CF88-E1AD-4DD7-B852-A515A0A51766}" srcOrd="1" destOrd="0" parTransId="{42DA5492-CA75-4E11-8329-768449B4A3E5}" sibTransId="{A42C590B-8C66-4AA0-9085-E659570683B0}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GRAFY A DIAGRAMY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Ze sloupcového grafu či kruhového diagramu vyčtu potřebné údaje</a:t>
          </a:r>
        </a:p>
        <a:p>
          <a:r>
            <a:rPr lang="cs-CZ" dirty="0" smtClean="0"/>
            <a:t>Ze zadaných dat sestrojím sloupcový graf nebo kruhový diagram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HRANOLY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Povrch hranolu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Objem hranolu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Vypočítám povrch hranolu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Vypočítám objem hranolu</a:t>
          </a:r>
          <a:endParaRPr lang="cs-CZ" sz="21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GRAFY A DIAGRAMY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Ze sloupcového grafu či kruhového diagramu vyčtu potřebné údaje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Ze zadaných dat sestrojím sloupcový graf nebo kruhový diagram</a:t>
          </a:r>
          <a:endParaRPr lang="cs-CZ" sz="13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23.05.2021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23.05.2021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8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93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402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23.05.2021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ZHPx1ycQx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4</a:t>
            </a:r>
            <a:r>
              <a:rPr lang="cs-CZ" dirty="0" smtClean="0"/>
              <a:t>. týden května 24.5. – 28.5.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8091081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8747272"/>
              </p:ext>
            </p:extLst>
          </p:nvPr>
        </p:nvGraphicFramePr>
        <p:xfrm>
          <a:off x="3827180" y="3753612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7811" y="0"/>
            <a:ext cx="9047490" cy="996696"/>
          </a:xfrm>
        </p:spPr>
        <p:txBody>
          <a:bodyPr rtlCol="0">
            <a:normAutofit/>
          </a:bodyPr>
          <a:lstStyle/>
          <a:p>
            <a:pPr algn="ctr" rtl="0"/>
            <a:r>
              <a:rPr lang="cs-CZ" dirty="0" smtClean="0"/>
              <a:t>TÝDENNÍ ÚKOL </a:t>
            </a:r>
            <a:r>
              <a:rPr lang="cs-CZ" dirty="0" smtClean="0"/>
              <a:t>- povinný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005072" y="2503465"/>
            <a:ext cx="7598663" cy="1981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Vypracuj pracovní list na celá čísla:</a:t>
            </a:r>
          </a:p>
          <a:p>
            <a:r>
              <a:rPr lang="cs-CZ" dirty="0" smtClean="0"/>
              <a:t>Vyber si 1 variantu (ORANŽOVÍ X ZELENÍ)</a:t>
            </a:r>
          </a:p>
          <a:p>
            <a:r>
              <a:rPr lang="cs-CZ" dirty="0" smtClean="0"/>
              <a:t>Jde o opakování – pokud si nevíš rady, přijď na konzultační hodinu</a:t>
            </a:r>
          </a:p>
          <a:p>
            <a:endParaRPr lang="cs-CZ" dirty="0"/>
          </a:p>
          <a:p>
            <a:r>
              <a:rPr lang="cs-CZ" dirty="0" smtClean="0"/>
              <a:t>PL bude od úterý umístěn v souborech v </a:t>
            </a:r>
            <a:r>
              <a:rPr lang="cs-CZ" dirty="0" err="1" smtClean="0"/>
              <a:t>Teams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6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0691" y="438539"/>
            <a:ext cx="9047490" cy="99669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cs-CZ" dirty="0" smtClean="0"/>
              <a:t>TÝDENNÍ ÚKOL – dobrovolný: dostaneš 1 s váhou 0,2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3922617" y="2485177"/>
            <a:ext cx="6858002" cy="1981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Sestroj sloupcový graf a kruhový diagram, se kterými jsi pracoval/a v hodině v programu MS Excel – data vyčteš z přiloženého obrázku, nebo je vyhledej na webu.</a:t>
            </a:r>
          </a:p>
          <a:p>
            <a:r>
              <a:rPr lang="cs-CZ" dirty="0" smtClean="0"/>
              <a:t>Návod, jak postupovat, najdeš například zde na </a:t>
            </a:r>
            <a:r>
              <a:rPr lang="cs-CZ" dirty="0" err="1" smtClean="0">
                <a:hlinkClick r:id="rId3"/>
              </a:rPr>
              <a:t>YouTube</a:t>
            </a:r>
            <a:r>
              <a:rPr lang="cs-CZ" dirty="0"/>
              <a:t> (https://youtu.be/jZHPx1ycQxw).</a:t>
            </a: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352" y="91440"/>
            <a:ext cx="9775064" cy="88696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KONZULTACE </a:t>
            </a:r>
            <a:r>
              <a:rPr lang="cs-CZ" dirty="0" smtClean="0"/>
              <a:t>– zlomky a celá čísla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86784" y="2481072"/>
            <a:ext cx="7246556" cy="145084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Pokud potřebuješ pomoci se </a:t>
            </a:r>
            <a:r>
              <a:rPr lang="cs-CZ" dirty="0" smtClean="0"/>
              <a:t>zlomky, celými čísly </a:t>
            </a:r>
            <a:r>
              <a:rPr lang="cs-CZ" dirty="0" smtClean="0"/>
              <a:t>nebo s jiným učivem, přijď </a:t>
            </a:r>
          </a:p>
          <a:p>
            <a:endParaRPr lang="cs-CZ" dirty="0" smtClean="0"/>
          </a:p>
          <a:p>
            <a:r>
              <a:rPr lang="cs-CZ" sz="3200" dirty="0" smtClean="0"/>
              <a:t>VE STŘEDU MEZI 13:15 A 15:00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91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1</a:t>
            </a:r>
            <a:r>
              <a:rPr lang="cs-CZ" dirty="0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15313"/>
            <a:ext cx="6954076" cy="4008247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Povrch a objem hranolu</a:t>
            </a:r>
          </a:p>
          <a:p>
            <a:pPr rtl="0"/>
            <a:r>
              <a:rPr lang="cs-CZ" dirty="0" smtClean="0"/>
              <a:t>Dokončíme, co jsme započali v minulém týdnu</a:t>
            </a:r>
          </a:p>
          <a:p>
            <a:pPr rtl="0"/>
            <a:r>
              <a:rPr lang="cs-CZ" dirty="0" smtClean="0"/>
              <a:t>Zjistíme, jak na to, když chceme vypočítat povrch hranolu a když chceme vypočítat jeho objem</a:t>
            </a:r>
          </a:p>
          <a:p>
            <a:pPr marL="0" indent="0" rtl="0">
              <a:buNone/>
            </a:pPr>
            <a:r>
              <a:rPr lang="cs-CZ" sz="2600" b="1" dirty="0"/>
              <a:t>PREZENTACE přímá a nepřímá úměrnost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dirty="0" smtClean="0"/>
              <a:t>(Vendy, Dany, </a:t>
            </a:r>
            <a:r>
              <a:rPr lang="cs-CZ" dirty="0" err="1" smtClean="0"/>
              <a:t>Áďa</a:t>
            </a:r>
            <a:r>
              <a:rPr lang="cs-CZ" dirty="0" smtClean="0"/>
              <a:t>, </a:t>
            </a:r>
            <a:r>
              <a:rPr lang="cs-CZ" dirty="0" err="1" smtClean="0"/>
              <a:t>Deni</a:t>
            </a:r>
            <a:r>
              <a:rPr lang="cs-CZ" dirty="0" smtClean="0"/>
              <a:t>)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261104"/>
            <a:ext cx="4462272" cy="1737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tužka, guma, propiska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</a:rPr>
              <a:t>pracovní sešit</a:t>
            </a:r>
            <a:endParaRPr lang="cs-CZ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2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24457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Práce s grafy a diagramy</a:t>
            </a:r>
          </a:p>
          <a:p>
            <a:pPr rtl="0"/>
            <a:r>
              <a:rPr lang="cs-CZ" dirty="0" smtClean="0"/>
              <a:t>Dáme dohromady graf s předpisem, vymyslíme, co asi graf říká</a:t>
            </a:r>
          </a:p>
          <a:p>
            <a:pPr rtl="0"/>
            <a:r>
              <a:rPr lang="cs-CZ" dirty="0" smtClean="0"/>
              <a:t>Vyčteme z grafu důležité </a:t>
            </a:r>
            <a:r>
              <a:rPr lang="cs-CZ" dirty="0" smtClean="0"/>
              <a:t>hodnoty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obrázky grafů, tabulky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3</a:t>
            </a:r>
            <a:r>
              <a:rPr lang="cs-CZ" dirty="0" smtClean="0"/>
              <a:t>. HODINA </a:t>
            </a:r>
            <a:r>
              <a:rPr lang="cs-CZ" dirty="0" smtClean="0"/>
              <a:t>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260540" y="1624457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Práce s grafy a diagramy</a:t>
            </a:r>
          </a:p>
          <a:p>
            <a:pPr rtl="0"/>
            <a:r>
              <a:rPr lang="cs-CZ" dirty="0" smtClean="0"/>
              <a:t>Sestrojíme </a:t>
            </a:r>
            <a:r>
              <a:rPr lang="cs-CZ" dirty="0" smtClean="0"/>
              <a:t>sloupcový graf a kruhový </a:t>
            </a:r>
            <a:r>
              <a:rPr lang="cs-CZ" dirty="0" smtClean="0"/>
              <a:t>diagram</a:t>
            </a:r>
          </a:p>
          <a:p>
            <a:pPr rtl="0"/>
            <a:endParaRPr lang="cs-CZ" dirty="0"/>
          </a:p>
          <a:p>
            <a:pPr marL="0" indent="0" rtl="0">
              <a:buNone/>
            </a:pPr>
            <a:r>
              <a:rPr lang="cs-CZ" sz="2600" b="1" dirty="0"/>
              <a:t>PREZENTACE trojúhelníky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(Matúš, Maty, </a:t>
            </a:r>
            <a:r>
              <a:rPr lang="cs-CZ" dirty="0" err="1" smtClean="0"/>
              <a:t>Johy</a:t>
            </a:r>
            <a:r>
              <a:rPr lang="cs-CZ" dirty="0" smtClean="0"/>
              <a:t>, Jára)</a:t>
            </a:r>
            <a:endParaRPr lang="cs-CZ" dirty="0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obrázky grafů, tabulky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1210</TotalTime>
  <Words>304</Words>
  <Application>Microsoft Office PowerPoint</Application>
  <PresentationFormat>Širokoúhlá obrazovka</PresentationFormat>
  <Paragraphs>52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Segoe Print</vt:lpstr>
      <vt:lpstr>Wingdings</vt:lpstr>
      <vt:lpstr>Obrázek přírody (16:9)</vt:lpstr>
      <vt:lpstr>4. týden května 24.5. – 28.5.</vt:lpstr>
      <vt:lpstr>TÝDENNÍ ÚKOL - povinný</vt:lpstr>
      <vt:lpstr>TÝDENNÍ ÚKOL – dobrovolný: dostaneš 1 s váhou 0,2 </vt:lpstr>
      <vt:lpstr>KONZULTACE – zlomky a celá čísla</vt:lpstr>
      <vt:lpstr>1. HODINA TÝDNE</vt:lpstr>
      <vt:lpstr>2. HODINA TÝDNE</vt:lpstr>
      <vt:lpstr>3.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46</cp:revision>
  <dcterms:created xsi:type="dcterms:W3CDTF">2021-04-29T13:17:51Z</dcterms:created>
  <dcterms:modified xsi:type="dcterms:W3CDTF">2021-05-23T07:40:44Z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