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3" r:id="rId3"/>
    <p:sldId id="258" r:id="rId4"/>
    <p:sldId id="277" r:id="rId5"/>
    <p:sldId id="278" r:id="rId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HRANOLY</a:t>
          </a:r>
          <a:endParaRPr lang="cs-CZ" sz="16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0560858E-78E4-4721-95EF-5142612596C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Krychle a kvádr</a:t>
          </a:r>
          <a:endParaRPr lang="cs-CZ" sz="1600" dirty="0"/>
        </a:p>
      </dgm:t>
    </dgm:pt>
    <dgm:pt modelId="{C554E57A-987E-458B-B35E-93C01BC59CD4}" type="parTrans" cxnId="{CE8C914D-8229-4AEE-9E6C-D6B142375123}">
      <dgm:prSet/>
      <dgm:spPr/>
      <dgm:t>
        <a:bodyPr/>
        <a:lstStyle/>
        <a:p>
          <a:endParaRPr lang="cs-CZ"/>
        </a:p>
      </dgm:t>
    </dgm:pt>
    <dgm:pt modelId="{25E3D5B8-323C-42D5-8F48-28DE627CF042}" type="sibTrans" cxnId="{CE8C914D-8229-4AEE-9E6C-D6B142375123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Síť hranolu</a:t>
          </a:r>
          <a:endParaRPr lang="cs-CZ" sz="1600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Narýsuji </a:t>
          </a:r>
          <a:r>
            <a:rPr lang="cs-CZ" dirty="0" smtClean="0"/>
            <a:t>krychli a kvádr ve volném rovnoběžném promítání</a:t>
          </a:r>
        </a:p>
        <a:p>
          <a:r>
            <a:rPr lang="cs-CZ" dirty="0" smtClean="0"/>
            <a:t>Vypočítám objem a povrch </a:t>
          </a:r>
          <a:r>
            <a:rPr lang="cs-CZ" dirty="0" smtClean="0"/>
            <a:t>krychle a kvádru</a:t>
          </a:r>
          <a:endParaRPr lang="cs-CZ" dirty="0" smtClean="0"/>
        </a:p>
        <a:p>
          <a:r>
            <a:rPr lang="cs-CZ" dirty="0" smtClean="0"/>
            <a:t>Sestrojím síť hranolu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5F33F1EF-65B3-424A-9B65-E08C1C5156C5}" type="presOf" srcId="{0560858E-78E4-4721-95EF-5142612596C8}" destId="{1AE4917D-9996-4399-B2A0-14F58A597B37}" srcOrd="0" destOrd="1" presId="urn:microsoft.com/office/officeart/2005/8/layout/vList4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A1FC5C60-796B-4E9A-8877-AB584A885194}" type="presOf" srcId="{0560858E-78E4-4721-95EF-5142612596C8}" destId="{6CB80F2B-721E-478A-8903-917E633613D3}" srcOrd="1" destOrd="1" presId="urn:microsoft.com/office/officeart/2005/8/layout/vList4"/>
    <dgm:cxn modelId="{9AE847A5-4D57-4DAB-9C71-07C0B20A6505}" type="presOf" srcId="{A271F098-DB06-493E-B91F-6E735AE29A8F}" destId="{6CB80F2B-721E-478A-8903-917E633613D3}" srcOrd="1" destOrd="2" presId="urn:microsoft.com/office/officeart/2005/8/layout/vList4"/>
    <dgm:cxn modelId="{CC0FEE5F-2DE3-4112-8BA1-0463C04AA971}" type="presOf" srcId="{A271F098-DB06-493E-B91F-6E735AE29A8F}" destId="{1AE4917D-9996-4399-B2A0-14F58A597B37}" srcOrd="0" destOrd="2" presId="urn:microsoft.com/office/officeart/2005/8/layout/vList4"/>
    <dgm:cxn modelId="{45283406-5CD4-40E9-808F-E0ADC758179D}" srcId="{71CB33A6-A0D7-42FA-B8E1-F2D3A9E9EF9D}" destId="{A271F098-DB06-493E-B91F-6E735AE29A8F}" srcOrd="1" destOrd="0" parTransId="{56E55A7B-9BF2-4EC7-9124-DE62EC0FAFB2}" sibTransId="{B35791D9-2784-47C1-8ADE-A84291D925D2}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CE8C914D-8229-4AEE-9E6C-D6B142375123}" srcId="{71CB33A6-A0D7-42FA-B8E1-F2D3A9E9EF9D}" destId="{0560858E-78E4-4721-95EF-5142612596C8}" srcOrd="0" destOrd="0" parTransId="{C554E57A-987E-458B-B35E-93C01BC59CD4}" sibTransId="{25E3D5B8-323C-42D5-8F48-28DE627CF042}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HRANOLY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Krychle a kvádr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Síť hranolu</a:t>
          </a:r>
          <a:endParaRPr lang="cs-CZ" sz="16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Narýsuji </a:t>
          </a:r>
          <a:r>
            <a:rPr lang="cs-CZ" sz="1200" kern="1200" dirty="0" smtClean="0"/>
            <a:t>krychli a kvádr ve volném rovnoběžném promítání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Vypočítám objem a povrch </a:t>
          </a:r>
          <a:r>
            <a:rPr lang="cs-CZ" sz="1200" kern="1200" dirty="0" smtClean="0"/>
            <a:t>krychle a kvádru</a:t>
          </a:r>
          <a:endParaRPr lang="cs-CZ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Sestrojím síť hranolu</a:t>
          </a:r>
          <a:endParaRPr lang="cs-CZ" sz="12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08.05.2021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08.05.2021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81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93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2</a:t>
            </a:r>
            <a:r>
              <a:rPr lang="cs-CZ" dirty="0" smtClean="0"/>
              <a:t>. týden května 10.5. – 14.5.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7946131"/>
              </p:ext>
            </p:extLst>
          </p:nvPr>
        </p:nvGraphicFramePr>
        <p:xfrm>
          <a:off x="3827180" y="2386584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17" y="0"/>
            <a:ext cx="5600763" cy="996696"/>
          </a:xfrm>
        </p:spPr>
        <p:txBody>
          <a:bodyPr rtlCol="0"/>
          <a:lstStyle/>
          <a:p>
            <a:pPr algn="ctr" rtl="0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430202" y="2471928"/>
            <a:ext cx="6858002" cy="1981200"/>
          </a:xfrm>
        </p:spPr>
        <p:txBody>
          <a:bodyPr>
            <a:normAutofit/>
          </a:bodyPr>
          <a:lstStyle/>
          <a:p>
            <a:r>
              <a:rPr lang="cs-CZ" dirty="0" smtClean="0"/>
              <a:t>Hlavním týdenním úkolem tohoto týdne bude aktivně se účastnit výuky a zapisovat si do sešitu.</a:t>
            </a:r>
          </a:p>
          <a:p>
            <a:r>
              <a:rPr lang="cs-CZ" dirty="0" smtClean="0"/>
              <a:t>A na konci týdne to nahrát do zadání.</a:t>
            </a:r>
            <a:endParaRPr lang="cs-CZ" dirty="0" smtClean="0"/>
          </a:p>
          <a:p>
            <a:r>
              <a:rPr lang="cs-CZ" dirty="0" smtClean="0"/>
              <a:t>Nic jiného netřeba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1. 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Krychle a kvádr</a:t>
            </a:r>
          </a:p>
          <a:p>
            <a:pPr rtl="0"/>
            <a:r>
              <a:rPr lang="cs-CZ" dirty="0" smtClean="0"/>
              <a:t>Zopakujeme, jak vypadají</a:t>
            </a:r>
          </a:p>
          <a:p>
            <a:pPr rtl="0"/>
            <a:r>
              <a:rPr lang="cs-CZ" dirty="0" smtClean="0"/>
              <a:t>Zopakujeme, jak vypadá jejich síť</a:t>
            </a:r>
          </a:p>
          <a:p>
            <a:pPr rtl="0"/>
            <a:r>
              <a:rPr lang="cs-CZ" dirty="0" smtClean="0"/>
              <a:t>Zopakujeme, jak vypočítat jejich povrch a objem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146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rychličky –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2.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</a:t>
            </a:r>
          </a:p>
          <a:p>
            <a:pPr rtl="0"/>
            <a:r>
              <a:rPr lang="cs-CZ" dirty="0" smtClean="0"/>
              <a:t>Co je to hranol – práce s textem</a:t>
            </a:r>
          </a:p>
          <a:p>
            <a:pPr rtl="0"/>
            <a:r>
              <a:rPr lang="cs-CZ" dirty="0" smtClean="0"/>
              <a:t>Jaké různé podoby může hranol mít – práce s obrázky a předměty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3</a:t>
            </a:r>
            <a:r>
              <a:rPr lang="cs-CZ" dirty="0" smtClean="0"/>
              <a:t>. a 4.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008247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Síť hranolu</a:t>
            </a:r>
            <a:endParaRPr lang="cs-CZ" sz="3200" b="1" dirty="0" smtClean="0"/>
          </a:p>
          <a:p>
            <a:pPr rtl="0"/>
            <a:r>
              <a:rPr lang="cs-CZ" dirty="0" smtClean="0"/>
              <a:t>Pokud počasí dovolí, půjdeme ven</a:t>
            </a:r>
          </a:p>
          <a:p>
            <a:pPr rtl="0"/>
            <a:r>
              <a:rPr lang="cs-CZ" dirty="0" smtClean="0"/>
              <a:t>Sestavení sítě hranolu z různých útvarů</a:t>
            </a:r>
          </a:p>
          <a:p>
            <a:pPr rtl="0"/>
            <a:r>
              <a:rPr lang="cs-CZ" dirty="0" smtClean="0"/>
              <a:t>Práce ve skupinách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261104"/>
            <a:ext cx="4462272" cy="1737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tužka, guma, propiska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1102</TotalTime>
  <Words>196</Words>
  <Application>Microsoft Office PowerPoint</Application>
  <PresentationFormat>Širokoúhlá obrazovka</PresentationFormat>
  <Paragraphs>40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Segoe Print</vt:lpstr>
      <vt:lpstr>Wingdings</vt:lpstr>
      <vt:lpstr>Obrázek přírody (16:9)</vt:lpstr>
      <vt:lpstr>2. týden května 10.5. – 14.5.</vt:lpstr>
      <vt:lpstr>TÝDENNÍ ÚKOL</vt:lpstr>
      <vt:lpstr>1. HODINA TÝDNE</vt:lpstr>
      <vt:lpstr>2. HODINA TÝDNE</vt:lpstr>
      <vt:lpstr>3. a 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30</cp:revision>
  <dcterms:created xsi:type="dcterms:W3CDTF">2021-04-29T13:17:51Z</dcterms:created>
  <dcterms:modified xsi:type="dcterms:W3CDTF">2021-05-08T20:30:01Z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